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handoutMasterIdLst>
    <p:handoutMasterId r:id="rId17"/>
  </p:handoutMasterIdLst>
  <p:sldIdLst>
    <p:sldId id="256" r:id="rId5"/>
    <p:sldId id="442" r:id="rId6"/>
    <p:sldId id="2565" r:id="rId7"/>
    <p:sldId id="2566" r:id="rId8"/>
    <p:sldId id="432" r:id="rId9"/>
    <p:sldId id="2570" r:id="rId10"/>
    <p:sldId id="2571" r:id="rId11"/>
    <p:sldId id="2572" r:id="rId12"/>
    <p:sldId id="2573" r:id="rId13"/>
    <p:sldId id="2574" r:id="rId14"/>
    <p:sldId id="2567"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6823092-37A6-DAB6-C954-2DB8C6C64E0E}" name="Tobias Schmidt" initials="TS" userId="S::tobschmi@ethz.ch::6b0037d3-c813-4aea-88db-e908499a9143" providerId="AD"/>
  <p188:author id="{F9D01DD8-7EB6-7681-4384-2C8E5F59A25E}" name="Adriana Marcucci" initials="AM" userId="Adriana Marcucci"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7B000"/>
    <a:srgbClr val="892193"/>
    <a:srgbClr val="D0D0D0"/>
    <a:srgbClr val="D4DFCF"/>
    <a:srgbClr val="9BB2C3"/>
    <a:srgbClr val="345073"/>
    <a:srgbClr val="007A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09" autoAdjust="0"/>
    <p:restoredTop sz="94741"/>
  </p:normalViewPr>
  <p:slideViewPr>
    <p:cSldViewPr snapToGrid="0" showGuides="1">
      <p:cViewPr>
        <p:scale>
          <a:sx n="104" d="100"/>
          <a:sy n="104" d="100"/>
        </p:scale>
        <p:origin x="1320" y="408"/>
      </p:cViewPr>
      <p:guideLst>
        <p:guide orient="horz" pos="2160"/>
        <p:guide pos="3840"/>
      </p:guideLst>
    </p:cSldViewPr>
  </p:slideViewPr>
  <p:notesTextViewPr>
    <p:cViewPr>
      <p:scale>
        <a:sx n="3" d="2"/>
        <a:sy n="3" d="2"/>
      </p:scale>
      <p:origin x="0" y="0"/>
    </p:cViewPr>
  </p:notesTextViewPr>
  <p:sorterViewPr>
    <p:cViewPr varScale="1">
      <p:scale>
        <a:sx n="1" d="1"/>
        <a:sy n="1" d="1"/>
      </p:scale>
      <p:origin x="0" y="-6192"/>
    </p:cViewPr>
  </p:sorterViewPr>
  <p:notesViewPr>
    <p:cSldViewPr snapToGrid="0" showGuides="1">
      <p:cViewPr varScale="1">
        <p:scale>
          <a:sx n="111" d="100"/>
          <a:sy n="111" d="100"/>
        </p:scale>
        <p:origin x="4746" y="4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AF70A90-CA7E-49EB-AB17-C37FEDD07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5A7711EA-1FBE-4E98-9D43-C2D65C45D0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ABEA4-9216-4FDF-AAE1-D8632908A8EC}" type="datetimeFigureOut">
              <a:rPr lang="de-CH" smtClean="0"/>
              <a:t>12.09.25</a:t>
            </a:fld>
            <a:endParaRPr lang="de-CH"/>
          </a:p>
        </p:txBody>
      </p:sp>
      <p:sp>
        <p:nvSpPr>
          <p:cNvPr id="4" name="Fußzeilenplatzhalter 3">
            <a:extLst>
              <a:ext uri="{FF2B5EF4-FFF2-40B4-BE49-F238E27FC236}">
                <a16:creationId xmlns:a16="http://schemas.microsoft.com/office/drawing/2014/main" id="{82CCD3C8-8930-4E0E-A891-B770724F2B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A7798FB5-86BC-42DA-9D05-F96D484814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685DCD-866D-47AE-A236-118539F53379}" type="slidenum">
              <a:rPr lang="de-CH" smtClean="0"/>
              <a:t>‹#›</a:t>
            </a:fld>
            <a:endParaRPr lang="de-CH"/>
          </a:p>
        </p:txBody>
      </p:sp>
    </p:spTree>
    <p:extLst>
      <p:ext uri="{BB962C8B-B14F-4D97-AF65-F5344CB8AC3E}">
        <p14:creationId xmlns:p14="http://schemas.microsoft.com/office/powerpoint/2010/main" val="142322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A90D-FE7E-41AF-B03D-808D82937CB9}" type="datetimeFigureOut">
              <a:rPr lang="de-CH" smtClean="0"/>
              <a:t>12.09.25</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5DDFD-030C-4D5A-B33E-3A7E7538D2BE}" type="slidenum">
              <a:rPr lang="de-CH" smtClean="0"/>
              <a:t>‹#›</a:t>
            </a:fld>
            <a:endParaRPr lang="de-CH"/>
          </a:p>
        </p:txBody>
      </p:sp>
    </p:spTree>
    <p:extLst>
      <p:ext uri="{BB962C8B-B14F-4D97-AF65-F5344CB8AC3E}">
        <p14:creationId xmlns:p14="http://schemas.microsoft.com/office/powerpoint/2010/main" val="4414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latin typeface="-webkit-standard"/>
              </a:rPr>
              <a:t>Dense PDFs, technical language, hidden in websites.</a:t>
            </a:r>
            <a:endParaRPr lang="en-US" dirty="0"/>
          </a:p>
        </p:txBody>
      </p:sp>
      <p:sp>
        <p:nvSpPr>
          <p:cNvPr id="4" name="Slide Number Placeholder 3"/>
          <p:cNvSpPr>
            <a:spLocks noGrp="1"/>
          </p:cNvSpPr>
          <p:nvPr>
            <p:ph type="sldNum" sz="quarter" idx="5"/>
          </p:nvPr>
        </p:nvSpPr>
        <p:spPr/>
        <p:txBody>
          <a:bodyPr/>
          <a:lstStyle/>
          <a:p>
            <a:fld id="{F615DDFD-030C-4D5A-B33E-3A7E7538D2BE}" type="slidenum">
              <a:rPr lang="de-CH" smtClean="0"/>
              <a:t>2</a:t>
            </a:fld>
            <a:endParaRPr lang="de-CH"/>
          </a:p>
        </p:txBody>
      </p:sp>
    </p:spTree>
    <p:extLst>
      <p:ext uri="{BB962C8B-B14F-4D97-AF65-F5344CB8AC3E}">
        <p14:creationId xmlns:p14="http://schemas.microsoft.com/office/powerpoint/2010/main" val="2257897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Accessing and interpreting the BFE Energieperspektiven 2050+ scenarios is a daunting task for most citizens. The data is scattered across multiple formats, including PDFs, ZIP files, and interactive dashboards, which are not user-friendly. These resources require a high level of expertise and time commitment to navigate and understand. As a result, the valuable insights contained within these scenarios remain out of reach for the general public. This accessibility gap undermines the democratic process and limits the effectiveness of energy policy communication. Bridging this gap is essential to ensure that all stakeholders, including non-experts, can participate in discussions about Switzerland’s energy future. A chatbot can serve as a gateway to this information, providing instant, personalized, and understandable explanations.</a:t>
            </a:r>
          </a:p>
        </p:txBody>
      </p:sp>
      <p:sp>
        <p:nvSpPr>
          <p:cNvPr id="4" name="Slide Number Placeholder 3"/>
          <p:cNvSpPr>
            <a:spLocks noGrp="1"/>
          </p:cNvSpPr>
          <p:nvPr>
            <p:ph type="sldNum" sz="quarter" idx="5"/>
          </p:nvPr>
        </p:nvSpPr>
        <p:spPr/>
        <p:txBody>
          <a:bodyPr/>
          <a:lstStyle/>
          <a:p>
            <a:fld id="{9E1141CD-09CF-4952-9E0C-387D6125C7A7}" type="slidenum">
              <a:t>3</a:t>
            </a:fld>
            <a:endParaRPr lang="en-US"/>
          </a:p>
        </p:txBody>
      </p:sp>
    </p:spTree>
    <p:extLst>
      <p:ext uri="{BB962C8B-B14F-4D97-AF65-F5344CB8AC3E}">
        <p14:creationId xmlns:p14="http://schemas.microsoft.com/office/powerpoint/2010/main" val="33115705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4293381049"/>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640" userDrawn="1">
          <p15:clr>
            <a:srgbClr val="FBAE40"/>
          </p15:clr>
        </p15:guide>
        <p15:guide id="4" orient="horz" pos="3952" userDrawn="1">
          <p15:clr>
            <a:srgbClr val="FBAE40"/>
          </p15:clr>
        </p15:guide>
        <p15:guide id="5" pos="61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943852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842048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3996394784"/>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en-US" noProof="0"/>
              <a:t>Click icon to add picture</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en-US" noProof="0"/>
              <a:t>Click icon to add picture</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Tree>
    <p:extLst>
      <p:ext uri="{BB962C8B-B14F-4D97-AF65-F5344CB8AC3E}">
        <p14:creationId xmlns:p14="http://schemas.microsoft.com/office/powerpoint/2010/main" val="1085750778"/>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en-US" noProof="0"/>
              <a:t>Click icon to add picture</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en-US" noProof="0"/>
              <a:t>Click icon to add picture</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252988954"/>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en-US" noProof="0"/>
              <a:t>Click to edit Master text styles</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en-US" noProof="0"/>
              <a:t>Click icon to add table</a:t>
            </a:r>
            <a:endParaRPr lang="de-CH" noProof="0"/>
          </a:p>
        </p:txBody>
      </p:sp>
    </p:spTree>
    <p:extLst>
      <p:ext uri="{BB962C8B-B14F-4D97-AF65-F5344CB8AC3E}">
        <p14:creationId xmlns:p14="http://schemas.microsoft.com/office/powerpoint/2010/main" val="2928661315"/>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en-US" noProof="0"/>
              <a:t>Click to edit Master text styles</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en-US" noProof="0"/>
              <a:t>Click icon to add picture</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75267033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bg>
      <p:bgPr>
        <a:gradFill>
          <a:gsLst>
            <a:gs pos="100000">
              <a:schemeClr val="bg1">
                <a:lumMod val="95000"/>
              </a:schemeClr>
            </a:gs>
            <a:gs pos="63000">
              <a:schemeClr val="bg1"/>
            </a:gs>
          </a:gsLst>
          <a:lin ang="2700000" scaled="1"/>
        </a:gradFill>
        <a:effectLst/>
      </p:bgPr>
    </p:bg>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237050" marR="0" indent="-237050" algn="l" defTabSz="1219108"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2267">
                <a:latin typeface="Corbel" panose="020B0503020204020204" pitchFamily="34" charset="0"/>
              </a:defRPr>
            </a:lvl1pPr>
            <a:lvl2pPr marL="474097" marR="0" indent="-237050" algn="l" defTabSz="1219108"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2267">
                <a:latin typeface="Corbel" panose="020B0503020204020204" pitchFamily="34" charset="0"/>
              </a:defRPr>
            </a:lvl2pPr>
            <a:lvl3pPr marL="719614" marR="0" indent="-245517" algn="l" defTabSz="1219108"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2267">
                <a:latin typeface="Corbel" panose="020B0503020204020204" pitchFamily="34" charset="0"/>
              </a:defRPr>
            </a:lvl3pPr>
            <a:lvl4pPr marL="956663" marR="0" indent="-237050" algn="l" defTabSz="1219108"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2267">
                <a:latin typeface="Corbel" panose="020B0503020204020204" pitchFamily="34" charset="0"/>
              </a:defRPr>
            </a:lvl4pPr>
            <a:lvl5pPr marL="1193711" marR="0" indent="-237050" algn="l" defTabSz="1219108"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2267">
                <a:latin typeface="Corbel" panose="020B0503020204020204" pitchFamily="34" charset="0"/>
              </a:defRPr>
            </a:lvl5pPr>
            <a:lvl6pPr marL="1432878" indent="-239167">
              <a:lnSpc>
                <a:spcPct val="110000"/>
              </a:lnSpc>
              <a:buClr>
                <a:schemeClr val="tx1"/>
              </a:buClr>
              <a:buFont typeface="Symbol" panose="05050102010706020507" pitchFamily="18" charset="2"/>
              <a:buChar char="-"/>
              <a:defRPr sz="2000">
                <a:latin typeface="Corbel" panose="020B0503020204020204" pitchFamily="34" charset="0"/>
              </a:defRPr>
            </a:lvl6pPr>
            <a:lvl7pPr marL="1676275" indent="-243399">
              <a:lnSpc>
                <a:spcPct val="110000"/>
              </a:lnSpc>
              <a:buFont typeface="Symbol" panose="05050102010706020507" pitchFamily="18" charset="2"/>
              <a:buChar char="-"/>
              <a:defRPr sz="2000">
                <a:latin typeface="Corbel" panose="020B0503020204020204" pitchFamily="34" charset="0"/>
              </a:defRPr>
            </a:lvl7pPr>
            <a:lvl8pPr marL="1915440" indent="-239167">
              <a:lnSpc>
                <a:spcPct val="110000"/>
              </a:lnSpc>
              <a:buFont typeface="Symbol" panose="05050102010706020507" pitchFamily="18" charset="2"/>
              <a:buChar char="-"/>
              <a:defRPr sz="2000">
                <a:latin typeface="Corbel" panose="020B0503020204020204" pitchFamily="34" charset="0"/>
              </a:defRPr>
            </a:lvl8pPr>
            <a:lvl9pPr marL="2152490" indent="-237050">
              <a:lnSpc>
                <a:spcPct val="110000"/>
              </a:lnSpc>
              <a:buFont typeface="Symbol" panose="05050102010706020507" pitchFamily="18" charset="2"/>
              <a:buChar char="-"/>
              <a:defRPr sz="2000">
                <a:latin typeface="Corbel" panose="020B0503020204020204" pitchFamily="34" charset="0"/>
              </a:defRPr>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0" name="Titel 9"/>
          <p:cNvSpPr>
            <a:spLocks noGrp="1"/>
          </p:cNvSpPr>
          <p:nvPr>
            <p:ph type="title" hasCustomPrompt="1"/>
          </p:nvPr>
        </p:nvSpPr>
        <p:spPr>
          <a:xfrm>
            <a:off x="2769615" y="288001"/>
            <a:ext cx="8944033" cy="508500"/>
          </a:xfrm>
        </p:spPr>
        <p:txBody>
          <a:bodyPr/>
          <a:lstStyle>
            <a:lvl1pPr>
              <a:defRPr sz="3200">
                <a:solidFill>
                  <a:schemeClr val="accent5"/>
                </a:solidFill>
              </a:defRPr>
            </a:lvl1pPr>
          </a:lstStyle>
          <a:p>
            <a:r>
              <a:rPr lang="en-GB" noProof="0" dirty="0">
                <a:effectLst/>
              </a:rPr>
              <a:t>Enter slide title</a:t>
            </a:r>
            <a:endParaRPr lang="en-GB" noProof="0" dirty="0"/>
          </a:p>
        </p:txBody>
      </p:sp>
      <p:sp>
        <p:nvSpPr>
          <p:cNvPr id="14" name="Foliennummernplatzhalter 13"/>
          <p:cNvSpPr>
            <a:spLocks noGrp="1"/>
          </p:cNvSpPr>
          <p:nvPr>
            <p:ph type="sldNum" sz="quarter" idx="16"/>
          </p:nvPr>
        </p:nvSpPr>
        <p:spPr/>
        <p:txBody>
          <a:bodyPr/>
          <a:lstStyle/>
          <a:p>
            <a:pPr algn="r">
              <a:defRPr/>
            </a:pPr>
            <a:r>
              <a:rPr lang="de-DE" dirty="0"/>
              <a:t>Page </a:t>
            </a:r>
            <a:fld id="{EBC07571-3134-BB4B-B83F-1A9FE18D34F3}" type="slidenum">
              <a:rPr lang="de-DE" smtClean="0"/>
              <a:pPr algn="r">
                <a:defRPr/>
              </a:pPr>
              <a:t>‹#›</a:t>
            </a:fld>
            <a:endParaRPr lang="de-DE" dirty="0"/>
          </a:p>
        </p:txBody>
      </p:sp>
    </p:spTree>
    <p:extLst>
      <p:ext uri="{BB962C8B-B14F-4D97-AF65-F5344CB8AC3E}">
        <p14:creationId xmlns:p14="http://schemas.microsoft.com/office/powerpoint/2010/main" val="123596566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r>
              <a:rPr lang="de-CH"/>
              <a:t>11.09.2025</a:t>
            </a:r>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0573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2"/>
          </a:solidFill>
        </p:spPr>
        <p:txBody>
          <a:bodyPr lIns="324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547D2927-4A99-4714-8EBA-F773EAA26308}"/>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10024114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485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420000"/>
          </a:xfrm>
          <a:solidFill>
            <a:srgbClr val="72791C"/>
          </a:solidFill>
          <a:ln>
            <a:noFill/>
          </a:ln>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4ADF7DEC-21BD-45CA-9E91-B9F58A69F62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3924069494"/>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2"/>
          </a:solidFill>
          <a:ln>
            <a:noFill/>
          </a:ln>
        </p:spPr>
        <p:txBody>
          <a:bodyPr lIns="324000" tIns="11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5122625"/>
            <a:ext cx="10044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7" name="Textplatzhalter 5">
            <a:extLst>
              <a:ext uri="{FF2B5EF4-FFF2-40B4-BE49-F238E27FC236}">
                <a16:creationId xmlns:a16="http://schemas.microsoft.com/office/drawing/2014/main" id="{789A3267-E086-4EC3-A0BB-F8ECD01A5C7E}"/>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7325320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rgbClr val="007A96"/>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9" name="Textplatzhalter 5">
            <a:extLst>
              <a:ext uri="{FF2B5EF4-FFF2-40B4-BE49-F238E27FC236}">
                <a16:creationId xmlns:a16="http://schemas.microsoft.com/office/drawing/2014/main" id="{791A1AD7-DB7D-4C75-BEFB-EB6D34D3B2AB}"/>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278925752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lvl1pPr marL="539750" indent="-539750">
              <a:buFont typeface="+mj-lt"/>
              <a:buAutoNum type="arabicPeriod"/>
              <a:defRPr/>
            </a:lvl1pPr>
            <a:lvl2pPr marL="1079500" indent="-539750">
              <a:buFont typeface="+mj-lt"/>
              <a:buAutoNum type="arabicPeriod"/>
              <a:defRPr/>
            </a:lvl2pPr>
            <a:lvl3pPr marL="1612900" indent="-533400">
              <a:buFont typeface="+mj-lt"/>
              <a:buAutoNum type="arabicPeriod"/>
              <a:defRPr/>
            </a:lvl3pPr>
            <a:lvl4pPr marL="2152650" indent="-539750">
              <a:buFont typeface="+mj-lt"/>
              <a:buAutoNum type="arabicPeriod"/>
              <a:defRPr/>
            </a:lvl4pPr>
            <a:lvl5pPr marL="2692400" indent="-539750">
              <a:buFont typeface="+mj-lt"/>
              <a:buAutoNum type="arabicPeriod"/>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222159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b="1"/>
            </a:lvl1pPr>
          </a:lstStyle>
          <a:p>
            <a:r>
              <a:rPr lang="en-US" noProof="0" dirty="0"/>
              <a:t>Click to edit Master title style</a:t>
            </a:r>
            <a:endParaRPr lang="de-CH" noProof="0" dirty="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pic>
        <p:nvPicPr>
          <p:cNvPr id="9" name="Picture 8">
            <a:extLst>
              <a:ext uri="{FF2B5EF4-FFF2-40B4-BE49-F238E27FC236}">
                <a16:creationId xmlns:a16="http://schemas.microsoft.com/office/drawing/2014/main" id="{390A7E7F-4DD1-AFD0-FBB2-773AF601807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49939" y="143613"/>
            <a:ext cx="1072833" cy="564649"/>
          </a:xfrm>
          <a:prstGeom prst="rect">
            <a:avLst/>
          </a:prstGeom>
        </p:spPr>
      </p:pic>
    </p:spTree>
    <p:extLst>
      <p:ext uri="{BB962C8B-B14F-4D97-AF65-F5344CB8AC3E}">
        <p14:creationId xmlns:p14="http://schemas.microsoft.com/office/powerpoint/2010/main" val="1888753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en-US" noProof="0"/>
              <a:t>Click to edit Master text styles</a:t>
            </a:r>
          </a:p>
        </p:txBody>
      </p:sp>
    </p:spTree>
    <p:extLst>
      <p:ext uri="{BB962C8B-B14F-4D97-AF65-F5344CB8AC3E}">
        <p14:creationId xmlns:p14="http://schemas.microsoft.com/office/powerpoint/2010/main" val="42600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a:solidFill>
                  <a:schemeClr val="bg1"/>
                </a:solidFill>
              </a:defRPr>
            </a:lvl1pPr>
          </a:lstStyle>
          <a:p>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Tree>
    <p:extLst>
      <p:ext uri="{BB962C8B-B14F-4D97-AF65-F5344CB8AC3E}">
        <p14:creationId xmlns:p14="http://schemas.microsoft.com/office/powerpoint/2010/main" val="371683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r>
              <a:rPr lang="de-CH" noProof="0"/>
              <a:t>11.09.2025</a:t>
            </a:r>
          </a:p>
        </p:txBody>
      </p:sp>
      <p:sp>
        <p:nvSpPr>
          <p:cNvPr id="5" name="Fußzeilenplatzhalter 4">
            <a:extLst>
              <a:ext uri="{FF2B5EF4-FFF2-40B4-BE49-F238E27FC236}">
                <a16:creationId xmlns:a16="http://schemas.microsoft.com/office/drawing/2014/main" id="{411EC403-6E63-4450-AFDD-66CA49D6CCBE}"/>
              </a:ext>
            </a:extLst>
          </p:cNvPr>
          <p:cNvSpPr>
            <a:spLocks noGrp="1"/>
          </p:cNvSpPr>
          <p:nvPr>
            <p:ph type="ftr" sz="quarter" idx="3"/>
          </p:nvPr>
        </p:nvSpPr>
        <p:spPr>
          <a:xfrm>
            <a:off x="2171700" y="6522444"/>
            <a:ext cx="5400000" cy="216000"/>
          </a:xfrm>
          <a:prstGeom prst="rect">
            <a:avLst/>
          </a:prstGeom>
        </p:spPr>
        <p:txBody>
          <a:bodyPr vert="horz" lIns="0" tIns="0" rIns="0" bIns="0" rtlCol="0" anchor="ctr"/>
          <a:lstStyle>
            <a:lvl1pPr algn="l">
              <a:defRPr sz="800">
                <a:solidFill>
                  <a:schemeClr val="tx1"/>
                </a:solidFill>
              </a:defRPr>
            </a:lvl1pPr>
          </a:lstStyle>
          <a:p>
            <a:endParaRPr lang="de-CH" noProof="0"/>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a:t>
            </a:fld>
            <a:endParaRPr lang="de-CH" noProof="0"/>
          </a:p>
        </p:txBody>
      </p:sp>
    </p:spTree>
    <p:extLst>
      <p:ext uri="{BB962C8B-B14F-4D97-AF65-F5344CB8AC3E}">
        <p14:creationId xmlns:p14="http://schemas.microsoft.com/office/powerpoint/2010/main" val="4096062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0"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7" r:id="rId17"/>
    <p:sldLayoutId id="2147483668" r:id="rId18"/>
  </p:sldLayoutIdLst>
  <p:hf sldNum="0" hdr="0" ftr="0"/>
  <p:txStyles>
    <p:titleStyle>
      <a:lvl1pPr algn="l" defTabSz="914400"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userDrawn="1">
          <p15:clr>
            <a:srgbClr val="F26B43"/>
          </p15:clr>
        </p15:guide>
        <p15:guide id="3" pos="7219" userDrawn="1">
          <p15:clr>
            <a:srgbClr val="F26B43"/>
          </p15:clr>
        </p15:guide>
        <p15:guide id="4" orient="horz" pos="164" userDrawn="1">
          <p15:clr>
            <a:srgbClr val="F26B43"/>
          </p15:clr>
        </p15:guide>
        <p15:guide id="5" orient="horz" pos="890" userDrawn="1">
          <p15:clr>
            <a:srgbClr val="F26B43"/>
          </p15:clr>
        </p15:guide>
        <p15:guide id="6" orient="horz" pos="420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a:extLst>
              <a:ext uri="{FF2B5EF4-FFF2-40B4-BE49-F238E27FC236}">
                <a16:creationId xmlns:a16="http://schemas.microsoft.com/office/drawing/2014/main" id="{882FF669-564A-4497-A386-BA8B28F256B8}"/>
              </a:ext>
            </a:extLst>
          </p:cNvPr>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a:stretch>
            <a:fillRect/>
          </a:stretch>
        </p:blipFill>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a:xfrm>
            <a:off x="0" y="2233538"/>
            <a:ext cx="10728324" cy="2575968"/>
          </a:xfrm>
        </p:spPr>
        <p:txBody>
          <a:bodyPr lIns="396000"/>
          <a:lstStyle/>
          <a:p>
            <a:r>
              <a:rPr lang="en-GB" sz="2800" dirty="0">
                <a:effectLst/>
                <a:latin typeface="Arial" panose="020B0604020202020204" pitchFamily="34" charset="0"/>
                <a:cs typeface="Arial" panose="020B0604020202020204" pitchFamily="34" charset="0"/>
              </a:rPr>
              <a:t>Can we chat with the future energy?</a:t>
            </a:r>
            <a:br>
              <a:rPr lang="en-GB" sz="2800" dirty="0">
                <a:effectLst/>
                <a:latin typeface="Arial" panose="020B0604020202020204" pitchFamily="34" charset="0"/>
                <a:cs typeface="Arial" panose="020B0604020202020204" pitchFamily="34" charset="0"/>
              </a:rPr>
            </a:br>
            <a:r>
              <a:rPr lang="en-GB" sz="2800" dirty="0">
                <a:latin typeface="Arial" panose="020B0604020202020204" pitchFamily="34" charset="0"/>
                <a:cs typeface="Arial" panose="020B0604020202020204" pitchFamily="34" charset="0"/>
              </a:rPr>
              <a:t>Deciphering Energy Scenarios</a:t>
            </a:r>
            <a:endParaRPr lang="en-GB" sz="2800" dirty="0">
              <a:effectLst/>
              <a:latin typeface="Arial" panose="020B0604020202020204" pitchFamily="34" charset="0"/>
              <a:cs typeface="Arial" panose="020B0604020202020204" pitchFamily="34" charset="0"/>
            </a:endParaRPr>
          </a:p>
        </p:txBody>
      </p:sp>
      <p:sp>
        <p:nvSpPr>
          <p:cNvPr id="6" name="Textplatzhalter 5">
            <a:extLst>
              <a:ext uri="{FF2B5EF4-FFF2-40B4-BE49-F238E27FC236}">
                <a16:creationId xmlns:a16="http://schemas.microsoft.com/office/drawing/2014/main" id="{4171C1F6-869F-40B1-8975-92FF2042F4CD}"/>
              </a:ext>
            </a:extLst>
          </p:cNvPr>
          <p:cNvSpPr>
            <a:spLocks noGrp="1"/>
          </p:cNvSpPr>
          <p:nvPr>
            <p:ph type="body" sz="quarter" idx="13"/>
          </p:nvPr>
        </p:nvSpPr>
        <p:spPr>
          <a:xfrm>
            <a:off x="373968" y="3644000"/>
            <a:ext cx="9532279" cy="1258949"/>
          </a:xfrm>
        </p:spPr>
        <p:txBody>
          <a:bodyPr vert="horz" lIns="0" tIns="0" rIns="0" bIns="0" rtlCol="0" anchor="t">
            <a:noAutofit/>
          </a:bodyPr>
          <a:lstStyle/>
          <a:p>
            <a:r>
              <a:rPr lang="de-DE" b="1" dirty="0"/>
              <a:t>Adriana Marcucci, Jan Abrell and Sven Rüegg</a:t>
            </a:r>
            <a:endParaRPr lang="de-DE" b="1" dirty="0">
              <a:cs typeface="Arial"/>
            </a:endParaRPr>
          </a:p>
          <a:p>
            <a:r>
              <a:rPr lang="de-DE" dirty="0"/>
              <a:t>11. September 2025</a:t>
            </a:r>
          </a:p>
          <a:p>
            <a:endParaRPr lang="de-DE" dirty="0"/>
          </a:p>
          <a:p>
            <a:r>
              <a:rPr lang="de-CH" dirty="0"/>
              <a:t>Energy Data </a:t>
            </a:r>
            <a:r>
              <a:rPr lang="de-CH" dirty="0" err="1"/>
              <a:t>Hackdays</a:t>
            </a:r>
            <a:r>
              <a:rPr lang="de-CH" dirty="0"/>
              <a:t>, FHNW</a:t>
            </a:r>
          </a:p>
        </p:txBody>
      </p:sp>
      <p:sp>
        <p:nvSpPr>
          <p:cNvPr id="8" name="Picture Placeholder 7">
            <a:extLst>
              <a:ext uri="{FF2B5EF4-FFF2-40B4-BE49-F238E27FC236}">
                <a16:creationId xmlns:a16="http://schemas.microsoft.com/office/drawing/2014/main" id="{48621E20-F318-4537-B427-C198CF88D37C}"/>
              </a:ext>
            </a:extLst>
          </p:cNvPr>
          <p:cNvSpPr>
            <a:spLocks noGrp="1"/>
          </p:cNvSpPr>
          <p:nvPr>
            <p:ph type="pic" sz="quarter" idx="12"/>
          </p:nvPr>
        </p:nvSpPr>
        <p:spPr/>
        <p:txBody>
          <a:bodyPr/>
          <a:lstStyle/>
          <a:p>
            <a:endParaRPr lang="en-US"/>
          </a:p>
        </p:txBody>
      </p:sp>
      <p:sp>
        <p:nvSpPr>
          <p:cNvPr id="5" name="Textplatzhalter 8">
            <a:extLst>
              <a:ext uri="{FF2B5EF4-FFF2-40B4-BE49-F238E27FC236}">
                <a16:creationId xmlns:a16="http://schemas.microsoft.com/office/drawing/2014/main" id="{D089372B-EB6B-0BAF-4DE4-52822D0CF0B7}"/>
              </a:ext>
            </a:extLst>
          </p:cNvPr>
          <p:cNvSpPr txBox="1">
            <a:spLocks/>
          </p:cNvSpPr>
          <p:nvPr/>
        </p:nvSpPr>
        <p:spPr>
          <a:xfrm>
            <a:off x="9848849" y="469200"/>
            <a:ext cx="1800000" cy="360000"/>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15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15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15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15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1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Energy Science Center</a:t>
            </a:r>
            <a:endParaRPr lang="de-CH" dirty="0"/>
          </a:p>
        </p:txBody>
      </p:sp>
    </p:spTree>
    <p:extLst>
      <p:ext uri="{BB962C8B-B14F-4D97-AF65-F5344CB8AC3E}">
        <p14:creationId xmlns:p14="http://schemas.microsoft.com/office/powerpoint/2010/main" val="3536168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A8C28-CE75-487A-1443-A77C376B73C7}"/>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E939824D-D896-E365-45A9-1216390CAEA3}"/>
              </a:ext>
            </a:extLst>
          </p:cNvPr>
          <p:cNvSpPr>
            <a:spLocks noGrp="1"/>
          </p:cNvSpPr>
          <p:nvPr>
            <p:ph idx="1"/>
          </p:nvPr>
        </p:nvSpPr>
        <p:spPr>
          <a:xfrm>
            <a:off x="795012" y="1162350"/>
            <a:ext cx="10728325" cy="808079"/>
          </a:xfrm>
        </p:spPr>
        <p:txBody>
          <a:bodyPr vert="horz" lIns="0" tIns="0" rIns="0" bIns="0" rtlCol="0" anchor="t">
            <a:noAutofit/>
          </a:bodyPr>
          <a:lstStyle/>
          <a:p>
            <a:pPr marL="0" indent="0">
              <a:buNone/>
            </a:pPr>
            <a:r>
              <a:rPr lang="en-GB" dirty="0"/>
              <a:t>Scenario Composition. </a:t>
            </a:r>
          </a:p>
          <a:p>
            <a:pPr marL="0" indent="0">
              <a:buNone/>
            </a:pPr>
            <a:endParaRPr lang="en-GB" b="1" dirty="0"/>
          </a:p>
          <a:p>
            <a:pPr marL="0" indent="0">
              <a:buNone/>
            </a:pPr>
            <a:endParaRPr lang="en-GB" b="1" dirty="0"/>
          </a:p>
          <a:p>
            <a:pPr marL="0" indent="0">
              <a:buNone/>
            </a:pPr>
            <a:endParaRPr lang="en-GB" b="1" dirty="0"/>
          </a:p>
        </p:txBody>
      </p:sp>
      <p:sp>
        <p:nvSpPr>
          <p:cNvPr id="2" name="Title 1">
            <a:extLst>
              <a:ext uri="{FF2B5EF4-FFF2-40B4-BE49-F238E27FC236}">
                <a16:creationId xmlns:a16="http://schemas.microsoft.com/office/drawing/2014/main" id="{4F43A6F9-ECDA-041E-173E-D0D89E89B8EB}"/>
              </a:ext>
            </a:extLst>
          </p:cNvPr>
          <p:cNvSpPr>
            <a:spLocks noGrp="1"/>
          </p:cNvSpPr>
          <p:nvPr>
            <p:ph type="title"/>
          </p:nvPr>
        </p:nvSpPr>
        <p:spPr/>
        <p:txBody>
          <a:bodyPr anchor="t">
            <a:normAutofit/>
          </a:bodyPr>
          <a:lstStyle/>
          <a:p>
            <a:r>
              <a:rPr lang="en-US" b="1" dirty="0"/>
              <a:t>Agents</a:t>
            </a:r>
          </a:p>
        </p:txBody>
      </p:sp>
      <p:sp>
        <p:nvSpPr>
          <p:cNvPr id="4" name="Date Placeholder 3">
            <a:extLst>
              <a:ext uri="{FF2B5EF4-FFF2-40B4-BE49-F238E27FC236}">
                <a16:creationId xmlns:a16="http://schemas.microsoft.com/office/drawing/2014/main" id="{DE430921-AD63-D8AD-DC14-4A78D2086A2D}"/>
              </a:ext>
            </a:extLst>
          </p:cNvPr>
          <p:cNvSpPr>
            <a:spLocks noGrp="1"/>
          </p:cNvSpPr>
          <p:nvPr>
            <p:ph type="dt" sz="half" idx="10"/>
          </p:nvPr>
        </p:nvSpPr>
        <p:spPr/>
        <p:txBody>
          <a:bodyPr anchor="ctr">
            <a:normAutofit/>
          </a:bodyPr>
          <a:lstStyle/>
          <a:p>
            <a:pPr>
              <a:spcAft>
                <a:spcPts val="600"/>
              </a:spcAft>
            </a:pPr>
            <a:r>
              <a:rPr lang="de-CH" noProof="0"/>
              <a:t>11.09.2025</a:t>
            </a:r>
          </a:p>
        </p:txBody>
      </p:sp>
      <p:pic>
        <p:nvPicPr>
          <p:cNvPr id="5" name="Picture 4" descr="A group of vertical banners with text&#10;&#10;AI-generated content may be incorrect.">
            <a:extLst>
              <a:ext uri="{FF2B5EF4-FFF2-40B4-BE49-F238E27FC236}">
                <a16:creationId xmlns:a16="http://schemas.microsoft.com/office/drawing/2014/main" id="{8BB8B286-6AD0-32AF-B5B6-EE4018ADA1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012" y="1566389"/>
            <a:ext cx="10844346" cy="4463708"/>
          </a:xfrm>
          <a:prstGeom prst="rect">
            <a:avLst/>
          </a:prstGeom>
        </p:spPr>
      </p:pic>
    </p:spTree>
    <p:extLst>
      <p:ext uri="{BB962C8B-B14F-4D97-AF65-F5344CB8AC3E}">
        <p14:creationId xmlns:p14="http://schemas.microsoft.com/office/powerpoint/2010/main" val="1198609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DF9C-D120-0747-95AE-864D31F1CF6E}"/>
              </a:ext>
            </a:extLst>
          </p:cNvPr>
          <p:cNvSpPr>
            <a:spLocks noGrp="1"/>
          </p:cNvSpPr>
          <p:nvPr>
            <p:ph type="title"/>
          </p:nvPr>
        </p:nvSpPr>
        <p:spPr>
          <a:xfrm>
            <a:off x="731837" y="260351"/>
            <a:ext cx="10728325" cy="900000"/>
          </a:xfrm>
        </p:spPr>
        <p:txBody>
          <a:bodyPr anchor="ctr">
            <a:normAutofit/>
          </a:bodyPr>
          <a:lstStyle/>
          <a:p>
            <a:r>
              <a:rPr lang="en-US" dirty="0"/>
              <a:t>Join our team and chat with the energy future</a:t>
            </a:r>
          </a:p>
        </p:txBody>
      </p:sp>
      <p:sp>
        <p:nvSpPr>
          <p:cNvPr id="7" name="Content Placeholder 3">
            <a:extLst>
              <a:ext uri="{FF2B5EF4-FFF2-40B4-BE49-F238E27FC236}">
                <a16:creationId xmlns:a16="http://schemas.microsoft.com/office/drawing/2014/main" id="{75955DFF-EF99-17EA-7F65-FE9B77CDD4E4}"/>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80313" y="1412875"/>
            <a:ext cx="4979848" cy="4680000"/>
          </a:xfrm>
          <a:prstGeom prst="rect">
            <a:avLst/>
          </a:prstGeom>
        </p:spPr>
        <p:txBody>
          <a:bodyPr>
            <a:norm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Font typeface="Arial" panose="020B0604020202020204" pitchFamily="34" charset="0"/>
              <a:buNone/>
            </a:pPr>
            <a:r>
              <a:rPr lang="en-GB" dirty="0"/>
              <a:t>Developers, designers, data scientists, and energy enthusiasts to bridge technical content with public engagement</a:t>
            </a:r>
          </a:p>
        </p:txBody>
      </p:sp>
      <p:sp>
        <p:nvSpPr>
          <p:cNvPr id="4" name="Date Placeholder 3">
            <a:extLst>
              <a:ext uri="{FF2B5EF4-FFF2-40B4-BE49-F238E27FC236}">
                <a16:creationId xmlns:a16="http://schemas.microsoft.com/office/drawing/2014/main" id="{05707BBF-729B-B175-BDDE-E22200490881}"/>
              </a:ext>
            </a:extLst>
          </p:cNvPr>
          <p:cNvSpPr>
            <a:spLocks noGrp="1"/>
          </p:cNvSpPr>
          <p:nvPr>
            <p:ph type="dt" sz="half" idx="10"/>
          </p:nvPr>
        </p:nvSpPr>
        <p:spPr>
          <a:xfrm>
            <a:off x="10473692" y="6522444"/>
            <a:ext cx="612000" cy="216000"/>
          </a:xfrm>
        </p:spPr>
        <p:txBody>
          <a:bodyPr vert="horz" lIns="0" tIns="0" rIns="0" bIns="0" rtlCol="0" anchor="ctr">
            <a:normAutofit/>
          </a:bodyPr>
          <a:lstStyle/>
          <a:p>
            <a:pPr>
              <a:spcAft>
                <a:spcPts val="600"/>
              </a:spcAft>
            </a:pPr>
            <a:r>
              <a:rPr lang="de-CH" kern="1200">
                <a:latin typeface="+mn-lt"/>
                <a:ea typeface="+mn-ea"/>
                <a:cs typeface="+mn-cs"/>
              </a:rPr>
              <a:t>11.09.2025</a:t>
            </a:r>
          </a:p>
        </p:txBody>
      </p:sp>
      <p:pic>
        <p:nvPicPr>
          <p:cNvPr id="6" name="Content Placeholder 4" descr="People solving problems">
            <a:extLst>
              <a:ext uri="{FF2B5EF4-FFF2-40B4-BE49-F238E27FC236}">
                <a16:creationId xmlns:a16="http://schemas.microsoft.com/office/drawing/2014/main" id="{77E5DEFA-1827-24F0-E455-2A29550D89AD}"/>
              </a:ext>
            </a:extLst>
          </p:cNvPr>
          <p:cNvPicPr>
            <a:picLocks noChangeAspect="1"/>
          </p:cNvPicPr>
          <p:nvPr/>
        </p:nvPicPr>
        <p:blipFill>
          <a:blip r:embed="rId2" cstate="print">
            <a:extLst>
              <a:ext uri="{28A0092B-C50C-407E-A947-70E740481C1C}">
                <a14:useLocalDpi xmlns:a14="http://schemas.microsoft.com/office/drawing/2010/main"/>
              </a:ext>
            </a:extLst>
          </a:blip>
          <a:srcRect b="-1"/>
          <a:stretch>
            <a:fillRect/>
          </a:stretch>
        </p:blipFill>
        <p:spPr>
          <a:xfrm>
            <a:off x="731837" y="1412875"/>
            <a:ext cx="5268912" cy="4680000"/>
          </a:xfrm>
          <a:prstGeom prst="rect">
            <a:avLst/>
          </a:prstGeom>
          <a:noFill/>
        </p:spPr>
      </p:pic>
    </p:spTree>
    <p:extLst>
      <p:ext uri="{BB962C8B-B14F-4D97-AF65-F5344CB8AC3E}">
        <p14:creationId xmlns:p14="http://schemas.microsoft.com/office/powerpoint/2010/main" val="35283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78FF3-A74D-2178-20C0-821B0D251558}"/>
              </a:ext>
            </a:extLst>
          </p:cNvPr>
          <p:cNvSpPr>
            <a:spLocks noGrp="1"/>
          </p:cNvSpPr>
          <p:nvPr>
            <p:ph type="title"/>
          </p:nvPr>
        </p:nvSpPr>
        <p:spPr>
          <a:xfrm>
            <a:off x="731837" y="260351"/>
            <a:ext cx="10728325" cy="900000"/>
          </a:xfrm>
        </p:spPr>
        <p:txBody>
          <a:bodyPr anchor="ctr">
            <a:normAutofit/>
          </a:bodyPr>
          <a:lstStyle/>
          <a:p>
            <a:r>
              <a:rPr lang="en-US" dirty="0"/>
              <a:t>The problem: </a:t>
            </a:r>
            <a:br>
              <a:rPr lang="en-US" dirty="0"/>
            </a:br>
            <a:r>
              <a:rPr lang="en-US" dirty="0"/>
              <a:t>Energy scenarios are difficult to understand, difficult to access	</a:t>
            </a:r>
          </a:p>
        </p:txBody>
      </p:sp>
      <p:pic>
        <p:nvPicPr>
          <p:cNvPr id="6" name="Picture 5" descr="A group of people standing in front of a chart&#10;&#10;AI-generated content may be incorrect.">
            <a:extLst>
              <a:ext uri="{FF2B5EF4-FFF2-40B4-BE49-F238E27FC236}">
                <a16:creationId xmlns:a16="http://schemas.microsoft.com/office/drawing/2014/main" id="{B15180B2-CF32-D571-DAA8-F0EE48D71D5E}"/>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731837" y="2383302"/>
            <a:ext cx="5268912" cy="2739145"/>
          </a:xfrm>
          <a:prstGeom prst="rect">
            <a:avLst/>
          </a:prstGeom>
          <a:noFill/>
        </p:spPr>
      </p:pic>
      <p:sp>
        <p:nvSpPr>
          <p:cNvPr id="4" name="Date Placeholder 3">
            <a:extLst>
              <a:ext uri="{FF2B5EF4-FFF2-40B4-BE49-F238E27FC236}">
                <a16:creationId xmlns:a16="http://schemas.microsoft.com/office/drawing/2014/main" id="{E96EA14F-5BBC-B3F8-1A04-9B6FA5D40C9F}"/>
              </a:ext>
            </a:extLst>
          </p:cNvPr>
          <p:cNvSpPr>
            <a:spLocks noGrp="1"/>
          </p:cNvSpPr>
          <p:nvPr>
            <p:ph type="dt" sz="half" idx="10"/>
          </p:nvPr>
        </p:nvSpPr>
        <p:spPr>
          <a:xfrm>
            <a:off x="10473692" y="6522444"/>
            <a:ext cx="612000" cy="216000"/>
          </a:xfrm>
        </p:spPr>
        <p:txBody>
          <a:bodyPr anchor="ctr">
            <a:normAutofit/>
          </a:bodyPr>
          <a:lstStyle/>
          <a:p>
            <a:pPr>
              <a:spcAft>
                <a:spcPts val="600"/>
              </a:spcAft>
            </a:pPr>
            <a:r>
              <a:rPr lang="de-CH" noProof="0"/>
              <a:t>11.09.2025</a:t>
            </a:r>
          </a:p>
        </p:txBody>
      </p:sp>
      <p:pic>
        <p:nvPicPr>
          <p:cNvPr id="7" name="Content Placeholder 3" descr="Frustrated businessman sitting in front of stack of books drawn on blackboard">
            <a:extLst>
              <a:ext uri="{FF2B5EF4-FFF2-40B4-BE49-F238E27FC236}">
                <a16:creationId xmlns:a16="http://schemas.microsoft.com/office/drawing/2014/main" id="{8BDB248F-2674-9F82-0074-D312622CBA86}"/>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6191270" y="1412875"/>
            <a:ext cx="5268869" cy="4680000"/>
          </a:xfrm>
          <a:prstGeom prst="rect">
            <a:avLst/>
          </a:prstGeom>
          <a:noFill/>
        </p:spPr>
      </p:pic>
    </p:spTree>
    <p:extLst>
      <p:ext uri="{BB962C8B-B14F-4D97-AF65-F5344CB8AC3E}">
        <p14:creationId xmlns:p14="http://schemas.microsoft.com/office/powerpoint/2010/main" val="942284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5761F-3A49-09FA-ED72-9E4746E6CE3F}"/>
              </a:ext>
            </a:extLst>
          </p:cNvPr>
          <p:cNvSpPr>
            <a:spLocks noGrp="1"/>
          </p:cNvSpPr>
          <p:nvPr>
            <p:ph type="title"/>
          </p:nvPr>
        </p:nvSpPr>
        <p:spPr>
          <a:xfrm>
            <a:off x="731837" y="260351"/>
            <a:ext cx="10728325" cy="900000"/>
          </a:xfrm>
        </p:spPr>
        <p:txBody>
          <a:bodyPr vert="horz" lIns="91440" tIns="45720" rIns="91440" bIns="45720" rtlCol="0" anchor="ctr">
            <a:normAutofit/>
          </a:bodyPr>
          <a:lstStyle/>
          <a:p>
            <a:r>
              <a:rPr lang="en-US" b="1" dirty="0"/>
              <a:t>Why does it matter?</a:t>
            </a:r>
            <a:br>
              <a:rPr lang="en-US" b="1" dirty="0"/>
            </a:br>
            <a:r>
              <a:rPr lang="en-US" b="1" dirty="0"/>
              <a:t>Decisions need understanding</a:t>
            </a:r>
            <a:endParaRPr lang="en-US" b="1" kern="1200"/>
          </a:p>
        </p:txBody>
      </p:sp>
      <p:sp>
        <p:nvSpPr>
          <p:cNvPr id="5" name="TextBox 4">
            <a:extLst>
              <a:ext uri="{FF2B5EF4-FFF2-40B4-BE49-F238E27FC236}">
                <a16:creationId xmlns:a16="http://schemas.microsoft.com/office/drawing/2014/main" id="{5D67DBCC-1A4D-4500-9ED0-A187FE7A0AC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8113" y="1412875"/>
            <a:ext cx="4232047" cy="4680000"/>
          </a:xfrm>
          <a:prstGeom prst="rect">
            <a:avLst/>
          </a:prstGeom>
        </p:spPr>
        <p:txBody>
          <a:bodyPr>
            <a:normAutofit/>
          </a:bodyPr>
          <a:lstStyle/>
          <a:p>
            <a:pPr marL="285750" indent="-285750">
              <a:spcBef>
                <a:spcPts val="2500"/>
              </a:spcBef>
              <a:buFont typeface="Arial" panose="020B0604020202020204" pitchFamily="34" charset="0"/>
              <a:buChar char="•"/>
            </a:pPr>
            <a:r>
              <a:rPr lang="en-GB" sz="2000" dirty="0"/>
              <a:t>Citizens, journalists, students, even policymakers need quick answers.</a:t>
            </a:r>
          </a:p>
          <a:p>
            <a:pPr marL="285750" indent="-285750">
              <a:spcBef>
                <a:spcPts val="2500"/>
              </a:spcBef>
              <a:buFont typeface="Arial" panose="020B0604020202020204" pitchFamily="34" charset="0"/>
              <a:buChar char="•"/>
            </a:pPr>
            <a:r>
              <a:rPr lang="en-GB" sz="2000" dirty="0"/>
              <a:t>Trust in energy transition grows when people grasp scenarios.</a:t>
            </a:r>
          </a:p>
          <a:p>
            <a:pPr marL="285750" indent="-285750">
              <a:spcBef>
                <a:spcPts val="2500"/>
              </a:spcBef>
              <a:buFont typeface="Arial" panose="020B0604020202020204" pitchFamily="34" charset="0"/>
              <a:buChar char="•"/>
            </a:pPr>
            <a:r>
              <a:rPr lang="en-GB" sz="2000" dirty="0"/>
              <a:t>Today: only experts (or not even) can interpret energy scenarios</a:t>
            </a:r>
          </a:p>
          <a:p>
            <a:pPr marL="0" indent="0">
              <a:spcBef>
                <a:spcPts val="2500"/>
              </a:spcBef>
              <a:spcAft>
                <a:spcPts val="600"/>
              </a:spcAft>
              <a:buFont typeface="Arial" panose="020B0604020202020204" pitchFamily="34" charset="0"/>
              <a:buNone/>
            </a:pPr>
            <a:endParaRPr lang="en-GB" sz="1400" b="1" dirty="0"/>
          </a:p>
        </p:txBody>
      </p:sp>
      <p:sp>
        <p:nvSpPr>
          <p:cNvPr id="10" name="Date Placeholder 3">
            <a:extLst>
              <a:ext uri="{FF2B5EF4-FFF2-40B4-BE49-F238E27FC236}">
                <a16:creationId xmlns:a16="http://schemas.microsoft.com/office/drawing/2014/main" id="{55F0BCA4-49D2-05C9-229A-DE2C793AC595}"/>
              </a:ext>
            </a:extLst>
          </p:cNvPr>
          <p:cNvSpPr>
            <a:spLocks noGrp="1"/>
          </p:cNvSpPr>
          <p:nvPr>
            <p:ph type="dt" sz="half" idx="10"/>
          </p:nvPr>
        </p:nvSpPr>
        <p:spPr>
          <a:xfrm>
            <a:off x="10473692" y="6522444"/>
            <a:ext cx="612000" cy="216000"/>
          </a:xfrm>
        </p:spPr>
        <p:txBody>
          <a:bodyPr/>
          <a:lstStyle/>
          <a:p>
            <a:pPr>
              <a:spcAft>
                <a:spcPts val="600"/>
              </a:spcAft>
            </a:pPr>
            <a:r>
              <a:rPr lang="de-CH" noProof="0"/>
              <a:t>11.09.2025</a:t>
            </a:r>
          </a:p>
        </p:txBody>
      </p:sp>
      <p:sp>
        <p:nvSpPr>
          <p:cNvPr id="7" name="AutoShape 2" descr="Thumbnail Image ">
            <a:extLst>
              <a:ext uri="{FF2B5EF4-FFF2-40B4-BE49-F238E27FC236}">
                <a16:creationId xmlns:a16="http://schemas.microsoft.com/office/drawing/2014/main" id="{8165FFB1-C37A-4AED-DD90-874CAA331C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group of people looking at a computer screen&#10;&#10;AI-generated content may be incorrect.">
            <a:extLst>
              <a:ext uri="{FF2B5EF4-FFF2-40B4-BE49-F238E27FC236}">
                <a16:creationId xmlns:a16="http://schemas.microsoft.com/office/drawing/2014/main" id="{8085FB83-D110-29C0-AE85-F7B9766A0A8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1836" y="1467304"/>
            <a:ext cx="5966731" cy="3977821"/>
          </a:xfrm>
          <a:prstGeom prst="rect">
            <a:avLst/>
          </a:prstGeom>
        </p:spPr>
      </p:pic>
    </p:spTree>
    <p:extLst>
      <p:ext uri="{BB962C8B-B14F-4D97-AF65-F5344CB8AC3E}">
        <p14:creationId xmlns:p14="http://schemas.microsoft.com/office/powerpoint/2010/main" val="6575017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C3C6-37D4-6057-DD1D-FF283C3205FA}"/>
              </a:ext>
            </a:extLst>
          </p:cNvPr>
          <p:cNvSpPr>
            <a:spLocks noGrp="1"/>
          </p:cNvSpPr>
          <p:nvPr>
            <p:ph type="title"/>
          </p:nvPr>
        </p:nvSpPr>
        <p:spPr>
          <a:xfrm>
            <a:off x="731837" y="260351"/>
            <a:ext cx="10728325" cy="900000"/>
          </a:xfrm>
        </p:spPr>
        <p:txBody>
          <a:bodyPr anchor="ctr">
            <a:normAutofit/>
          </a:bodyPr>
          <a:lstStyle/>
          <a:p>
            <a:r>
              <a:rPr lang="en-US" b="1" dirty="0"/>
              <a:t>Our solution</a:t>
            </a:r>
            <a:br>
              <a:rPr lang="en-US" b="1" dirty="0"/>
            </a:br>
            <a:r>
              <a:rPr lang="en-US" b="1" dirty="0"/>
              <a:t>Chatbot for Energy Scenarios</a:t>
            </a:r>
          </a:p>
        </p:txBody>
      </p:sp>
      <p:sp>
        <p:nvSpPr>
          <p:cNvPr id="3" name="Content Placeholder 2">
            <a:extLst>
              <a:ext uri="{FF2B5EF4-FFF2-40B4-BE49-F238E27FC236}">
                <a16:creationId xmlns:a16="http://schemas.microsoft.com/office/drawing/2014/main" id="{82B087FC-6F43-3E5F-D7B3-1C75B90C95BA}"/>
              </a:ext>
            </a:extLst>
          </p:cNvPr>
          <p:cNvSpPr>
            <a:spLocks noGrp="1"/>
          </p:cNvSpPr>
          <p:nvPr>
            <p:ph idx="1"/>
          </p:nvPr>
        </p:nvSpPr>
        <p:spPr>
          <a:xfrm>
            <a:off x="731838" y="1412875"/>
            <a:ext cx="5240338" cy="4680000"/>
          </a:xfrm>
        </p:spPr>
        <p:txBody>
          <a:bodyPr>
            <a:normAutofit/>
          </a:bodyPr>
          <a:lstStyle/>
          <a:p>
            <a:pPr>
              <a:buFont typeface="Arial" panose="020B0604020202020204" pitchFamily="34" charset="0"/>
              <a:buChar char="•"/>
            </a:pPr>
            <a:r>
              <a:rPr lang="en-GB" sz="2400" dirty="0"/>
              <a:t>Conversational access to scenarios.</a:t>
            </a:r>
          </a:p>
          <a:p>
            <a:pPr>
              <a:buFont typeface="Arial" panose="020B0604020202020204" pitchFamily="34" charset="0"/>
              <a:buChar char="•"/>
            </a:pPr>
            <a:r>
              <a:rPr lang="en-GB" sz="2400" dirty="0"/>
              <a:t>Explain numbers in plain language.</a:t>
            </a:r>
          </a:p>
          <a:p>
            <a:pPr>
              <a:buFont typeface="Arial" panose="020B0604020202020204" pitchFamily="34" charset="0"/>
              <a:buChar char="•"/>
            </a:pPr>
            <a:r>
              <a:rPr lang="en-GB" sz="2400" dirty="0"/>
              <a:t>Interactive, 24/7, accessible.</a:t>
            </a:r>
          </a:p>
          <a:p>
            <a:pPr marL="0" indent="0">
              <a:buNone/>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0753F7E9-DE21-20BA-04DE-9B5FF46A6434}"/>
              </a:ext>
            </a:extLst>
          </p:cNvPr>
          <p:cNvSpPr>
            <a:spLocks noGrp="1"/>
          </p:cNvSpPr>
          <p:nvPr>
            <p:ph type="dt" sz="half" idx="10"/>
          </p:nvPr>
        </p:nvSpPr>
        <p:spPr>
          <a:xfrm>
            <a:off x="10473692" y="6522444"/>
            <a:ext cx="612000" cy="216000"/>
          </a:xfrm>
        </p:spPr>
        <p:txBody>
          <a:bodyPr anchor="ctr">
            <a:normAutofit/>
          </a:bodyPr>
          <a:lstStyle/>
          <a:p>
            <a:pPr>
              <a:spcAft>
                <a:spcPts val="600"/>
              </a:spcAft>
            </a:pPr>
            <a:r>
              <a:rPr lang="de-CH" noProof="0"/>
              <a:t>11.09.2025</a:t>
            </a:r>
          </a:p>
        </p:txBody>
      </p:sp>
      <p:pic>
        <p:nvPicPr>
          <p:cNvPr id="5" name="Content Placeholder 3" descr="Digital work of Dummy names around social avatar with smart phone">
            <a:extLst>
              <a:ext uri="{FF2B5EF4-FFF2-40B4-BE49-F238E27FC236}">
                <a16:creationId xmlns:a16="http://schemas.microsoft.com/office/drawing/2014/main" id="{F0E7939A-FAF8-FA99-D520-02A31DA3B4E5}"/>
              </a:ext>
            </a:extLst>
          </p:cNvPr>
          <p:cNvPicPr>
            <a:picLocks noChangeAspect="1"/>
          </p:cNvPicPr>
          <p:nvPr/>
        </p:nvPicPr>
        <p:blipFill>
          <a:blip r:embed="rId2" cstate="print">
            <a:extLst>
              <a:ext uri="{28A0092B-C50C-407E-A947-70E740481C1C}">
                <a14:useLocalDpi xmlns:a14="http://schemas.microsoft.com/office/drawing/2010/main"/>
              </a:ext>
            </a:extLst>
          </a:blip>
          <a:srcRect b="-1"/>
          <a:stretch>
            <a:fillRect/>
          </a:stretch>
        </p:blipFill>
        <p:spPr>
          <a:xfrm>
            <a:off x="6527640" y="260351"/>
            <a:ext cx="3161347" cy="4680000"/>
          </a:xfrm>
          <a:prstGeom prst="rect">
            <a:avLst/>
          </a:prstGeom>
          <a:noFill/>
        </p:spPr>
      </p:pic>
      <p:pic>
        <p:nvPicPr>
          <p:cNvPr id="1028" name="Picture 4" descr="Generated image">
            <a:extLst>
              <a:ext uri="{FF2B5EF4-FFF2-40B4-BE49-F238E27FC236}">
                <a16:creationId xmlns:a16="http://schemas.microsoft.com/office/drawing/2014/main" id="{D2955259-7596-8559-F549-9C3E1BE96F5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893018" y="1780423"/>
            <a:ext cx="3161347" cy="474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809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09DD602A-DD78-D3FC-13C8-35BB5ED4D2F4}"/>
              </a:ext>
            </a:extLst>
          </p:cNvPr>
          <p:cNvSpPr>
            <a:spLocks noGrp="1"/>
          </p:cNvSpPr>
          <p:nvPr>
            <p:ph idx="1"/>
          </p:nvPr>
        </p:nvSpPr>
        <p:spPr>
          <a:xfrm>
            <a:off x="731837" y="1412875"/>
            <a:ext cx="10728325" cy="808079"/>
          </a:xfrm>
        </p:spPr>
        <p:txBody>
          <a:bodyPr vert="horz" lIns="0" tIns="0" rIns="0" bIns="0" rtlCol="0" anchor="t">
            <a:noAutofit/>
          </a:bodyPr>
          <a:lstStyle/>
          <a:p>
            <a:pPr marL="0" indent="0">
              <a:buNone/>
            </a:pPr>
            <a:r>
              <a:rPr lang="en-GB" dirty="0"/>
              <a:t>Build a chatbot that connects to a database of energy scenarios. Users type in natural questions, and your bot retrieves clear, meaningful answers. </a:t>
            </a:r>
          </a:p>
          <a:p>
            <a:pPr marL="0" indent="0">
              <a:buNone/>
            </a:pPr>
            <a:endParaRPr lang="en-GB" b="1" dirty="0"/>
          </a:p>
          <a:p>
            <a:pPr marL="0" indent="0">
              <a:buNone/>
            </a:pPr>
            <a:endParaRPr lang="en-GB" b="1" dirty="0"/>
          </a:p>
          <a:p>
            <a:pPr marL="0" indent="0">
              <a:buNone/>
            </a:pPr>
            <a:endParaRPr lang="en-GB" b="1" dirty="0"/>
          </a:p>
        </p:txBody>
      </p:sp>
      <p:pic>
        <p:nvPicPr>
          <p:cNvPr id="3" name="Picture 2" descr="User Female Icon SVG Vector &amp; PNG Free Download | UXWing">
            <a:extLst>
              <a:ext uri="{FF2B5EF4-FFF2-40B4-BE49-F238E27FC236}">
                <a16:creationId xmlns:a16="http://schemas.microsoft.com/office/drawing/2014/main" id="{E6A643A7-D5C6-DE35-1AE0-236E0325761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41182" y="2631978"/>
            <a:ext cx="790998" cy="79099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B7806F6-9DFB-0D36-AABE-2E2ED61D7EED}"/>
              </a:ext>
            </a:extLst>
          </p:cNvPr>
          <p:cNvGrpSpPr/>
          <p:nvPr/>
        </p:nvGrpSpPr>
        <p:grpSpPr>
          <a:xfrm>
            <a:off x="2385729" y="2824632"/>
            <a:ext cx="1071774" cy="315938"/>
            <a:chOff x="4089733" y="2076386"/>
            <a:chExt cx="1187355" cy="391098"/>
          </a:xfrm>
        </p:grpSpPr>
        <p:cxnSp>
          <p:nvCxnSpPr>
            <p:cNvPr id="6" name="Straight Arrow Connector 5">
              <a:extLst>
                <a:ext uri="{FF2B5EF4-FFF2-40B4-BE49-F238E27FC236}">
                  <a16:creationId xmlns:a16="http://schemas.microsoft.com/office/drawing/2014/main" id="{0A5C230E-118F-7D8E-E590-443140D0F17C}"/>
                </a:ext>
              </a:extLst>
            </p:cNvPr>
            <p:cNvCxnSpPr/>
            <p:nvPr/>
          </p:nvCxnSpPr>
          <p:spPr>
            <a:xfrm>
              <a:off x="4312817" y="2467484"/>
              <a:ext cx="6149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7C70CE6-FBC4-2B01-3B5B-185E720A09AB}"/>
                </a:ext>
              </a:extLst>
            </p:cNvPr>
            <p:cNvSpPr txBox="1"/>
            <p:nvPr/>
          </p:nvSpPr>
          <p:spPr>
            <a:xfrm>
              <a:off x="4089733" y="2076386"/>
              <a:ext cx="1187355" cy="307777"/>
            </a:xfrm>
            <a:prstGeom prst="rect">
              <a:avLst/>
            </a:prstGeom>
            <a:noFill/>
          </p:spPr>
          <p:txBody>
            <a:bodyPr wrap="square" rtlCol="0">
              <a:spAutoFit/>
            </a:bodyPr>
            <a:lstStyle/>
            <a:p>
              <a:r>
                <a:rPr lang="en-US" sz="1400" dirty="0"/>
                <a:t>Question</a:t>
              </a:r>
            </a:p>
          </p:txBody>
        </p:sp>
      </p:grpSp>
      <p:grpSp>
        <p:nvGrpSpPr>
          <p:cNvPr id="8" name="Group 7">
            <a:extLst>
              <a:ext uri="{FF2B5EF4-FFF2-40B4-BE49-F238E27FC236}">
                <a16:creationId xmlns:a16="http://schemas.microsoft.com/office/drawing/2014/main" id="{235AB6C8-AC0C-B6DC-55ED-5B3DD7BB09BB}"/>
              </a:ext>
            </a:extLst>
          </p:cNvPr>
          <p:cNvGrpSpPr/>
          <p:nvPr/>
        </p:nvGrpSpPr>
        <p:grpSpPr>
          <a:xfrm>
            <a:off x="3762618" y="3693275"/>
            <a:ext cx="4152657" cy="1521663"/>
            <a:chOff x="5272826" y="2888613"/>
            <a:chExt cx="4600481" cy="1883658"/>
          </a:xfrm>
        </p:grpSpPr>
        <p:cxnSp>
          <p:nvCxnSpPr>
            <p:cNvPr id="9" name="Straight Arrow Connector 8">
              <a:extLst>
                <a:ext uri="{FF2B5EF4-FFF2-40B4-BE49-F238E27FC236}">
                  <a16:creationId xmlns:a16="http://schemas.microsoft.com/office/drawing/2014/main" id="{997A3507-9736-58FF-5D20-987C1DB89CEA}"/>
                </a:ext>
              </a:extLst>
            </p:cNvPr>
            <p:cNvCxnSpPr>
              <a:cxnSpLocks/>
            </p:cNvCxnSpPr>
            <p:nvPr/>
          </p:nvCxnSpPr>
          <p:spPr>
            <a:xfrm flipV="1">
              <a:off x="5658441" y="2888613"/>
              <a:ext cx="0" cy="12644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430E6E0D-83EE-CA6E-3AF3-D5AD06FA83E6}"/>
                </a:ext>
              </a:extLst>
            </p:cNvPr>
            <p:cNvGrpSpPr/>
            <p:nvPr/>
          </p:nvGrpSpPr>
          <p:grpSpPr>
            <a:xfrm>
              <a:off x="6399971" y="3584918"/>
              <a:ext cx="3473336" cy="1187353"/>
              <a:chOff x="6412375" y="3723228"/>
              <a:chExt cx="3473336" cy="1187353"/>
            </a:xfrm>
          </p:grpSpPr>
          <p:pic>
            <p:nvPicPr>
              <p:cNvPr id="15" name="Picture 4" descr="Database - Free technology icons">
                <a:extLst>
                  <a:ext uri="{FF2B5EF4-FFF2-40B4-BE49-F238E27FC236}">
                    <a16:creationId xmlns:a16="http://schemas.microsoft.com/office/drawing/2014/main" id="{3E1ABED4-D37E-A51C-78A8-9DE56551C64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28767" y="3823824"/>
                <a:ext cx="728391" cy="7283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PDF file format symbol - Free interface icons">
                <a:extLst>
                  <a:ext uri="{FF2B5EF4-FFF2-40B4-BE49-F238E27FC236}">
                    <a16:creationId xmlns:a16="http://schemas.microsoft.com/office/drawing/2014/main" id="{B3738404-63B6-1A54-EB42-05D1EC5FEAE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281827" y="3875721"/>
                <a:ext cx="615755" cy="61575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FF76808-951C-1359-034C-5F9DC85FBAFB}"/>
                  </a:ext>
                </a:extLst>
              </p:cNvPr>
              <p:cNvSpPr txBox="1"/>
              <p:nvPr/>
            </p:nvSpPr>
            <p:spPr>
              <a:xfrm>
                <a:off x="6640157" y="4518841"/>
                <a:ext cx="1187355" cy="307777"/>
              </a:xfrm>
              <a:prstGeom prst="rect">
                <a:avLst/>
              </a:prstGeom>
              <a:noFill/>
            </p:spPr>
            <p:txBody>
              <a:bodyPr wrap="square" rtlCol="0">
                <a:spAutoFit/>
              </a:bodyPr>
              <a:lstStyle/>
              <a:p>
                <a:r>
                  <a:rPr lang="en-US" sz="1400"/>
                  <a:t>Database</a:t>
                </a:r>
              </a:p>
            </p:txBody>
          </p:sp>
          <p:sp>
            <p:nvSpPr>
              <p:cNvPr id="18" name="TextBox 17">
                <a:extLst>
                  <a:ext uri="{FF2B5EF4-FFF2-40B4-BE49-F238E27FC236}">
                    <a16:creationId xmlns:a16="http://schemas.microsoft.com/office/drawing/2014/main" id="{30D26C57-33DC-F655-E081-DDE8B8E70BD4}"/>
                  </a:ext>
                </a:extLst>
              </p:cNvPr>
              <p:cNvSpPr txBox="1"/>
              <p:nvPr/>
            </p:nvSpPr>
            <p:spPr>
              <a:xfrm>
                <a:off x="8100976" y="4531054"/>
                <a:ext cx="1784735" cy="307777"/>
              </a:xfrm>
              <a:prstGeom prst="rect">
                <a:avLst/>
              </a:prstGeom>
              <a:noFill/>
            </p:spPr>
            <p:txBody>
              <a:bodyPr wrap="square" rtlCol="0">
                <a:spAutoFit/>
              </a:bodyPr>
              <a:lstStyle/>
              <a:p>
                <a:r>
                  <a:rPr lang="en-US" sz="1400" dirty="0"/>
                  <a:t>Existing Reports</a:t>
                </a:r>
              </a:p>
            </p:txBody>
          </p:sp>
          <p:sp>
            <p:nvSpPr>
              <p:cNvPr id="19" name="Rectangle 18">
                <a:extLst>
                  <a:ext uri="{FF2B5EF4-FFF2-40B4-BE49-F238E27FC236}">
                    <a16:creationId xmlns:a16="http://schemas.microsoft.com/office/drawing/2014/main" id="{F42B17BE-4F7F-22E0-3A24-28508F6D0CC1}"/>
                  </a:ext>
                </a:extLst>
              </p:cNvPr>
              <p:cNvSpPr/>
              <p:nvPr/>
            </p:nvSpPr>
            <p:spPr>
              <a:xfrm>
                <a:off x="6412375" y="3723228"/>
                <a:ext cx="3055717" cy="11873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grpSp>
        <p:cxnSp>
          <p:nvCxnSpPr>
            <p:cNvPr id="11" name="Straight Arrow Connector 10">
              <a:extLst>
                <a:ext uri="{FF2B5EF4-FFF2-40B4-BE49-F238E27FC236}">
                  <a16:creationId xmlns:a16="http://schemas.microsoft.com/office/drawing/2014/main" id="{2A6E7BCB-210F-B14B-B6D9-23EF9162A07A}"/>
                </a:ext>
              </a:extLst>
            </p:cNvPr>
            <p:cNvCxnSpPr>
              <a:cxnSpLocks/>
            </p:cNvCxnSpPr>
            <p:nvPr/>
          </p:nvCxnSpPr>
          <p:spPr>
            <a:xfrm flipH="1">
              <a:off x="5665327" y="4153055"/>
              <a:ext cx="734644" cy="0"/>
            </a:xfrm>
            <a:prstGeom prst="straightConnector1">
              <a:avLst/>
            </a:prstGeom>
            <a:ln w="28575" cap="sq">
              <a:solidFill>
                <a:schemeClr val="tx1"/>
              </a:solidFill>
              <a:round/>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9C5A24F-E173-7F2B-C8C4-396E1C9ADECA}"/>
                </a:ext>
              </a:extLst>
            </p:cNvPr>
            <p:cNvSpPr txBox="1"/>
            <p:nvPr/>
          </p:nvSpPr>
          <p:spPr>
            <a:xfrm rot="16200000">
              <a:off x="4833037" y="3405488"/>
              <a:ext cx="1187355" cy="307777"/>
            </a:xfrm>
            <a:prstGeom prst="rect">
              <a:avLst/>
            </a:prstGeom>
            <a:noFill/>
          </p:spPr>
          <p:txBody>
            <a:bodyPr wrap="square" rtlCol="0">
              <a:spAutoFit/>
            </a:bodyPr>
            <a:lstStyle/>
            <a:p>
              <a:r>
                <a:rPr lang="en-US" sz="1400"/>
                <a:t>Schemas</a:t>
              </a:r>
            </a:p>
          </p:txBody>
        </p:sp>
        <p:sp>
          <p:nvSpPr>
            <p:cNvPr id="14" name="TextBox 13">
              <a:extLst>
                <a:ext uri="{FF2B5EF4-FFF2-40B4-BE49-F238E27FC236}">
                  <a16:creationId xmlns:a16="http://schemas.microsoft.com/office/drawing/2014/main" id="{C130243A-7CD0-C46B-B99F-5069766176FC}"/>
                </a:ext>
              </a:extLst>
            </p:cNvPr>
            <p:cNvSpPr txBox="1"/>
            <p:nvPr/>
          </p:nvSpPr>
          <p:spPr>
            <a:xfrm rot="16200000">
              <a:off x="5249430" y="3348280"/>
              <a:ext cx="1187355" cy="307777"/>
            </a:xfrm>
            <a:prstGeom prst="rect">
              <a:avLst/>
            </a:prstGeom>
            <a:noFill/>
          </p:spPr>
          <p:txBody>
            <a:bodyPr wrap="square" rtlCol="0">
              <a:spAutoFit/>
            </a:bodyPr>
            <a:lstStyle/>
            <a:p>
              <a:r>
                <a:rPr lang="en-US" sz="1400"/>
                <a:t>Context</a:t>
              </a:r>
            </a:p>
          </p:txBody>
        </p:sp>
      </p:grpSp>
      <p:grpSp>
        <p:nvGrpSpPr>
          <p:cNvPr id="20" name="Group 19">
            <a:extLst>
              <a:ext uri="{FF2B5EF4-FFF2-40B4-BE49-F238E27FC236}">
                <a16:creationId xmlns:a16="http://schemas.microsoft.com/office/drawing/2014/main" id="{B2775E01-DB84-27A4-5F7E-4123D404A325}"/>
              </a:ext>
            </a:extLst>
          </p:cNvPr>
          <p:cNvGrpSpPr/>
          <p:nvPr/>
        </p:nvGrpSpPr>
        <p:grpSpPr>
          <a:xfrm>
            <a:off x="3368755" y="2417166"/>
            <a:ext cx="5479171" cy="1600633"/>
            <a:chOff x="4926467" y="1660004"/>
            <a:chExt cx="6070047" cy="1981414"/>
          </a:xfrm>
        </p:grpSpPr>
        <p:sp>
          <p:nvSpPr>
            <p:cNvPr id="21" name="Rounded Rectangle 20">
              <a:extLst>
                <a:ext uri="{FF2B5EF4-FFF2-40B4-BE49-F238E27FC236}">
                  <a16:creationId xmlns:a16="http://schemas.microsoft.com/office/drawing/2014/main" id="{735E8F8F-44ED-EB2E-32F8-CBEC6938C8F4}"/>
                </a:ext>
              </a:extLst>
            </p:cNvPr>
            <p:cNvSpPr/>
            <p:nvPr/>
          </p:nvSpPr>
          <p:spPr>
            <a:xfrm>
              <a:off x="4926467" y="1660004"/>
              <a:ext cx="6070047" cy="1567716"/>
            </a:xfrm>
            <a:custGeom>
              <a:avLst/>
              <a:gdLst>
                <a:gd name="connsiteX0" fmla="*/ 0 w 6070047"/>
                <a:gd name="connsiteY0" fmla="*/ 261291 h 1567716"/>
                <a:gd name="connsiteX1" fmla="*/ 261291 w 6070047"/>
                <a:gd name="connsiteY1" fmla="*/ 0 h 1567716"/>
                <a:gd name="connsiteX2" fmla="*/ 926987 w 6070047"/>
                <a:gd name="connsiteY2" fmla="*/ 0 h 1567716"/>
                <a:gd name="connsiteX3" fmla="*/ 1426259 w 6070047"/>
                <a:gd name="connsiteY3" fmla="*/ 0 h 1567716"/>
                <a:gd name="connsiteX4" fmla="*/ 1870056 w 6070047"/>
                <a:gd name="connsiteY4" fmla="*/ 0 h 1567716"/>
                <a:gd name="connsiteX5" fmla="*/ 2480277 w 6070047"/>
                <a:gd name="connsiteY5" fmla="*/ 0 h 1567716"/>
                <a:gd name="connsiteX6" fmla="*/ 2979549 w 6070047"/>
                <a:gd name="connsiteY6" fmla="*/ 0 h 1567716"/>
                <a:gd name="connsiteX7" fmla="*/ 3645245 w 6070047"/>
                <a:gd name="connsiteY7" fmla="*/ 0 h 1567716"/>
                <a:gd name="connsiteX8" fmla="*/ 4089042 w 6070047"/>
                <a:gd name="connsiteY8" fmla="*/ 0 h 1567716"/>
                <a:gd name="connsiteX9" fmla="*/ 4754738 w 6070047"/>
                <a:gd name="connsiteY9" fmla="*/ 0 h 1567716"/>
                <a:gd name="connsiteX10" fmla="*/ 5143060 w 6070047"/>
                <a:gd name="connsiteY10" fmla="*/ 0 h 1567716"/>
                <a:gd name="connsiteX11" fmla="*/ 5808756 w 6070047"/>
                <a:gd name="connsiteY11" fmla="*/ 0 h 1567716"/>
                <a:gd name="connsiteX12" fmla="*/ 6070047 w 6070047"/>
                <a:gd name="connsiteY12" fmla="*/ 261291 h 1567716"/>
                <a:gd name="connsiteX13" fmla="*/ 6070047 w 6070047"/>
                <a:gd name="connsiteY13" fmla="*/ 752504 h 1567716"/>
                <a:gd name="connsiteX14" fmla="*/ 6070047 w 6070047"/>
                <a:gd name="connsiteY14" fmla="*/ 1306425 h 1567716"/>
                <a:gd name="connsiteX15" fmla="*/ 5808756 w 6070047"/>
                <a:gd name="connsiteY15" fmla="*/ 1567716 h 1567716"/>
                <a:gd name="connsiteX16" fmla="*/ 5198535 w 6070047"/>
                <a:gd name="connsiteY16" fmla="*/ 1567716 h 1567716"/>
                <a:gd name="connsiteX17" fmla="*/ 4643788 w 6070047"/>
                <a:gd name="connsiteY17" fmla="*/ 1567716 h 1567716"/>
                <a:gd name="connsiteX18" fmla="*/ 4255466 w 6070047"/>
                <a:gd name="connsiteY18" fmla="*/ 1567716 h 1567716"/>
                <a:gd name="connsiteX19" fmla="*/ 3811669 w 6070047"/>
                <a:gd name="connsiteY19" fmla="*/ 1567716 h 1567716"/>
                <a:gd name="connsiteX20" fmla="*/ 3145973 w 6070047"/>
                <a:gd name="connsiteY20" fmla="*/ 1567716 h 1567716"/>
                <a:gd name="connsiteX21" fmla="*/ 2591226 w 6070047"/>
                <a:gd name="connsiteY21" fmla="*/ 1567716 h 1567716"/>
                <a:gd name="connsiteX22" fmla="*/ 2147429 w 6070047"/>
                <a:gd name="connsiteY22" fmla="*/ 1567716 h 1567716"/>
                <a:gd name="connsiteX23" fmla="*/ 1592683 w 6070047"/>
                <a:gd name="connsiteY23" fmla="*/ 1567716 h 1567716"/>
                <a:gd name="connsiteX24" fmla="*/ 1204360 w 6070047"/>
                <a:gd name="connsiteY24" fmla="*/ 1567716 h 1567716"/>
                <a:gd name="connsiteX25" fmla="*/ 816037 w 6070047"/>
                <a:gd name="connsiteY25" fmla="*/ 1567716 h 1567716"/>
                <a:gd name="connsiteX26" fmla="*/ 261291 w 6070047"/>
                <a:gd name="connsiteY26" fmla="*/ 1567716 h 1567716"/>
                <a:gd name="connsiteX27" fmla="*/ 0 w 6070047"/>
                <a:gd name="connsiteY27" fmla="*/ 1306425 h 1567716"/>
                <a:gd name="connsiteX28" fmla="*/ 0 w 6070047"/>
                <a:gd name="connsiteY28" fmla="*/ 815212 h 1567716"/>
                <a:gd name="connsiteX29" fmla="*/ 0 w 6070047"/>
                <a:gd name="connsiteY29" fmla="*/ 261291 h 15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0047" h="1567716" extrusionOk="0">
                  <a:moveTo>
                    <a:pt x="0" y="261291"/>
                  </a:moveTo>
                  <a:cubicBezTo>
                    <a:pt x="-27450" y="100052"/>
                    <a:pt x="91196" y="9678"/>
                    <a:pt x="261291" y="0"/>
                  </a:cubicBezTo>
                  <a:cubicBezTo>
                    <a:pt x="409598" y="-69103"/>
                    <a:pt x="681888" y="39003"/>
                    <a:pt x="926987" y="0"/>
                  </a:cubicBezTo>
                  <a:cubicBezTo>
                    <a:pt x="1172086" y="-39003"/>
                    <a:pt x="1314415" y="12305"/>
                    <a:pt x="1426259" y="0"/>
                  </a:cubicBezTo>
                  <a:cubicBezTo>
                    <a:pt x="1538103" y="-12305"/>
                    <a:pt x="1686763" y="28013"/>
                    <a:pt x="1870056" y="0"/>
                  </a:cubicBezTo>
                  <a:cubicBezTo>
                    <a:pt x="2053349" y="-28013"/>
                    <a:pt x="2309925" y="53330"/>
                    <a:pt x="2480277" y="0"/>
                  </a:cubicBezTo>
                  <a:cubicBezTo>
                    <a:pt x="2650629" y="-53330"/>
                    <a:pt x="2784187" y="304"/>
                    <a:pt x="2979549" y="0"/>
                  </a:cubicBezTo>
                  <a:cubicBezTo>
                    <a:pt x="3174911" y="-304"/>
                    <a:pt x="3363655" y="49643"/>
                    <a:pt x="3645245" y="0"/>
                  </a:cubicBezTo>
                  <a:cubicBezTo>
                    <a:pt x="3926835" y="-49643"/>
                    <a:pt x="3999287" y="380"/>
                    <a:pt x="4089042" y="0"/>
                  </a:cubicBezTo>
                  <a:cubicBezTo>
                    <a:pt x="4178797" y="-380"/>
                    <a:pt x="4536307" y="29395"/>
                    <a:pt x="4754738" y="0"/>
                  </a:cubicBezTo>
                  <a:cubicBezTo>
                    <a:pt x="4973169" y="-29395"/>
                    <a:pt x="4973698" y="25559"/>
                    <a:pt x="5143060" y="0"/>
                  </a:cubicBezTo>
                  <a:cubicBezTo>
                    <a:pt x="5312422" y="-25559"/>
                    <a:pt x="5490325" y="72490"/>
                    <a:pt x="5808756" y="0"/>
                  </a:cubicBezTo>
                  <a:cubicBezTo>
                    <a:pt x="5963123" y="14976"/>
                    <a:pt x="6073307" y="150745"/>
                    <a:pt x="6070047" y="261291"/>
                  </a:cubicBezTo>
                  <a:cubicBezTo>
                    <a:pt x="6118592" y="453712"/>
                    <a:pt x="6027008" y="618118"/>
                    <a:pt x="6070047" y="752504"/>
                  </a:cubicBezTo>
                  <a:cubicBezTo>
                    <a:pt x="6113086" y="886890"/>
                    <a:pt x="6041801" y="1186013"/>
                    <a:pt x="6070047" y="1306425"/>
                  </a:cubicBezTo>
                  <a:cubicBezTo>
                    <a:pt x="6039071" y="1455819"/>
                    <a:pt x="5937299" y="1556839"/>
                    <a:pt x="5808756" y="1567716"/>
                  </a:cubicBezTo>
                  <a:cubicBezTo>
                    <a:pt x="5571784" y="1631153"/>
                    <a:pt x="5408606" y="1523731"/>
                    <a:pt x="5198535" y="1567716"/>
                  </a:cubicBezTo>
                  <a:cubicBezTo>
                    <a:pt x="4988464" y="1611701"/>
                    <a:pt x="4855161" y="1527672"/>
                    <a:pt x="4643788" y="1567716"/>
                  </a:cubicBezTo>
                  <a:cubicBezTo>
                    <a:pt x="4432415" y="1607760"/>
                    <a:pt x="4432925" y="1549530"/>
                    <a:pt x="4255466" y="1567716"/>
                  </a:cubicBezTo>
                  <a:cubicBezTo>
                    <a:pt x="4078007" y="1585902"/>
                    <a:pt x="3941219" y="1565968"/>
                    <a:pt x="3811669" y="1567716"/>
                  </a:cubicBezTo>
                  <a:cubicBezTo>
                    <a:pt x="3682119" y="1569464"/>
                    <a:pt x="3353324" y="1556128"/>
                    <a:pt x="3145973" y="1567716"/>
                  </a:cubicBezTo>
                  <a:cubicBezTo>
                    <a:pt x="2938622" y="1579304"/>
                    <a:pt x="2781244" y="1518597"/>
                    <a:pt x="2591226" y="1567716"/>
                  </a:cubicBezTo>
                  <a:cubicBezTo>
                    <a:pt x="2401208" y="1616835"/>
                    <a:pt x="2252972" y="1524603"/>
                    <a:pt x="2147429" y="1567716"/>
                  </a:cubicBezTo>
                  <a:cubicBezTo>
                    <a:pt x="2041886" y="1610829"/>
                    <a:pt x="1771732" y="1519065"/>
                    <a:pt x="1592683" y="1567716"/>
                  </a:cubicBezTo>
                  <a:cubicBezTo>
                    <a:pt x="1413634" y="1616367"/>
                    <a:pt x="1379751" y="1539807"/>
                    <a:pt x="1204360" y="1567716"/>
                  </a:cubicBezTo>
                  <a:cubicBezTo>
                    <a:pt x="1028969" y="1595625"/>
                    <a:pt x="1009471" y="1564644"/>
                    <a:pt x="816037" y="1567716"/>
                  </a:cubicBezTo>
                  <a:cubicBezTo>
                    <a:pt x="622603" y="1570788"/>
                    <a:pt x="379167" y="1528988"/>
                    <a:pt x="261291" y="1567716"/>
                  </a:cubicBezTo>
                  <a:cubicBezTo>
                    <a:pt x="129861" y="1572223"/>
                    <a:pt x="8944" y="1480857"/>
                    <a:pt x="0" y="1306425"/>
                  </a:cubicBezTo>
                  <a:cubicBezTo>
                    <a:pt x="-34166" y="1135167"/>
                    <a:pt x="36574" y="960533"/>
                    <a:pt x="0" y="815212"/>
                  </a:cubicBezTo>
                  <a:cubicBezTo>
                    <a:pt x="-36574" y="669891"/>
                    <a:pt x="45134" y="517464"/>
                    <a:pt x="0" y="261291"/>
                  </a:cubicBezTo>
                  <a:close/>
                </a:path>
              </a:pathLst>
            </a:custGeom>
            <a:noFill/>
            <a:ln>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Rounded Rectangle 21">
              <a:extLst>
                <a:ext uri="{FF2B5EF4-FFF2-40B4-BE49-F238E27FC236}">
                  <a16:creationId xmlns:a16="http://schemas.microsoft.com/office/drawing/2014/main" id="{86E4B2EB-F83B-9A98-0800-C1AA3914C50F}"/>
                </a:ext>
              </a:extLst>
            </p:cNvPr>
            <p:cNvSpPr/>
            <p:nvPr/>
          </p:nvSpPr>
          <p:spPr>
            <a:xfrm>
              <a:off x="5139773" y="2056299"/>
              <a:ext cx="1051109" cy="70874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LLM</a:t>
              </a:r>
            </a:p>
          </p:txBody>
        </p:sp>
        <p:sp>
          <p:nvSpPr>
            <p:cNvPr id="23" name="Rounded Rectangle 22">
              <a:extLst>
                <a:ext uri="{FF2B5EF4-FFF2-40B4-BE49-F238E27FC236}">
                  <a16:creationId xmlns:a16="http://schemas.microsoft.com/office/drawing/2014/main" id="{84ACA7CC-FEEE-B422-20E2-B47C115B0A66}"/>
                </a:ext>
              </a:extLst>
            </p:cNvPr>
            <p:cNvSpPr/>
            <p:nvPr/>
          </p:nvSpPr>
          <p:spPr>
            <a:xfrm>
              <a:off x="9772472" y="2099688"/>
              <a:ext cx="1051109" cy="70874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LLM</a:t>
              </a:r>
            </a:p>
          </p:txBody>
        </p:sp>
        <p:sp>
          <p:nvSpPr>
            <p:cNvPr id="24" name="Oval 23">
              <a:extLst>
                <a:ext uri="{FF2B5EF4-FFF2-40B4-BE49-F238E27FC236}">
                  <a16:creationId xmlns:a16="http://schemas.microsoft.com/office/drawing/2014/main" id="{D2253148-F8E7-6A5C-67FD-7B3A11295DEB}"/>
                </a:ext>
              </a:extLst>
            </p:cNvPr>
            <p:cNvSpPr/>
            <p:nvPr/>
          </p:nvSpPr>
          <p:spPr>
            <a:xfrm>
              <a:off x="6765669" y="2056298"/>
              <a:ext cx="1028466" cy="662618"/>
            </a:xfrm>
            <a:custGeom>
              <a:avLst/>
              <a:gdLst>
                <a:gd name="connsiteX0" fmla="*/ 0 w 1028466"/>
                <a:gd name="connsiteY0" fmla="*/ 331309 h 662618"/>
                <a:gd name="connsiteX1" fmla="*/ 514233 w 1028466"/>
                <a:gd name="connsiteY1" fmla="*/ 0 h 662618"/>
                <a:gd name="connsiteX2" fmla="*/ 1028466 w 1028466"/>
                <a:gd name="connsiteY2" fmla="*/ 331309 h 662618"/>
                <a:gd name="connsiteX3" fmla="*/ 514233 w 1028466"/>
                <a:gd name="connsiteY3" fmla="*/ 662618 h 662618"/>
                <a:gd name="connsiteX4" fmla="*/ 0 w 1028466"/>
                <a:gd name="connsiteY4" fmla="*/ 331309 h 662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466" h="662618" extrusionOk="0">
                  <a:moveTo>
                    <a:pt x="0" y="331309"/>
                  </a:moveTo>
                  <a:cubicBezTo>
                    <a:pt x="-18792" y="136741"/>
                    <a:pt x="171524" y="22033"/>
                    <a:pt x="514233" y="0"/>
                  </a:cubicBezTo>
                  <a:cubicBezTo>
                    <a:pt x="808081" y="2073"/>
                    <a:pt x="993020" y="149459"/>
                    <a:pt x="1028466" y="331309"/>
                  </a:cubicBezTo>
                  <a:cubicBezTo>
                    <a:pt x="997044" y="544971"/>
                    <a:pt x="786601" y="726928"/>
                    <a:pt x="514233" y="662618"/>
                  </a:cubicBezTo>
                  <a:cubicBezTo>
                    <a:pt x="217481" y="655643"/>
                    <a:pt x="7864" y="518043"/>
                    <a:pt x="0" y="331309"/>
                  </a:cubicBezTo>
                  <a:close/>
                </a:path>
              </a:pathLst>
            </a:custGeom>
            <a:noFill/>
            <a:ln>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Build Query</a:t>
              </a:r>
            </a:p>
          </p:txBody>
        </p:sp>
        <p:sp>
          <p:nvSpPr>
            <p:cNvPr id="25" name="Oval 24">
              <a:extLst>
                <a:ext uri="{FF2B5EF4-FFF2-40B4-BE49-F238E27FC236}">
                  <a16:creationId xmlns:a16="http://schemas.microsoft.com/office/drawing/2014/main" id="{0AA5FEBB-53C6-C850-A61D-5CE669D2141A}"/>
                </a:ext>
              </a:extLst>
            </p:cNvPr>
            <p:cNvSpPr/>
            <p:nvPr/>
          </p:nvSpPr>
          <p:spPr>
            <a:xfrm>
              <a:off x="7943409" y="2079363"/>
              <a:ext cx="1195492" cy="657643"/>
            </a:xfrm>
            <a:custGeom>
              <a:avLst/>
              <a:gdLst>
                <a:gd name="connsiteX0" fmla="*/ 0 w 1195492"/>
                <a:gd name="connsiteY0" fmla="*/ 328822 h 657643"/>
                <a:gd name="connsiteX1" fmla="*/ 597746 w 1195492"/>
                <a:gd name="connsiteY1" fmla="*/ 0 h 657643"/>
                <a:gd name="connsiteX2" fmla="*/ 1195492 w 1195492"/>
                <a:gd name="connsiteY2" fmla="*/ 328822 h 657643"/>
                <a:gd name="connsiteX3" fmla="*/ 597746 w 1195492"/>
                <a:gd name="connsiteY3" fmla="*/ 657644 h 657643"/>
                <a:gd name="connsiteX4" fmla="*/ 0 w 1195492"/>
                <a:gd name="connsiteY4" fmla="*/ 328822 h 657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492" h="657643" extrusionOk="0">
                  <a:moveTo>
                    <a:pt x="0" y="328822"/>
                  </a:moveTo>
                  <a:cubicBezTo>
                    <a:pt x="-51130" y="115681"/>
                    <a:pt x="249668" y="6737"/>
                    <a:pt x="597746" y="0"/>
                  </a:cubicBezTo>
                  <a:cubicBezTo>
                    <a:pt x="965770" y="7978"/>
                    <a:pt x="1170773" y="148005"/>
                    <a:pt x="1195492" y="328822"/>
                  </a:cubicBezTo>
                  <a:cubicBezTo>
                    <a:pt x="1183938" y="521708"/>
                    <a:pt x="922335" y="688251"/>
                    <a:pt x="597746" y="657644"/>
                  </a:cubicBezTo>
                  <a:cubicBezTo>
                    <a:pt x="257476" y="652094"/>
                    <a:pt x="40096" y="529583"/>
                    <a:pt x="0" y="328822"/>
                  </a:cubicBezTo>
                  <a:close/>
                </a:path>
              </a:pathLst>
            </a:custGeom>
            <a:noFill/>
            <a:ln>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Process</a:t>
              </a:r>
              <a:br>
                <a:rPr lang="en-US" sz="1200" dirty="0">
                  <a:solidFill>
                    <a:schemeClr val="tx1"/>
                  </a:solidFill>
                </a:rPr>
              </a:br>
              <a:r>
                <a:rPr lang="en-US" sz="1200" dirty="0">
                  <a:solidFill>
                    <a:schemeClr val="tx1"/>
                  </a:solidFill>
                </a:rPr>
                <a:t>data</a:t>
              </a:r>
            </a:p>
          </p:txBody>
        </p:sp>
        <p:cxnSp>
          <p:nvCxnSpPr>
            <p:cNvPr id="26" name="Straight Arrow Connector 25">
              <a:extLst>
                <a:ext uri="{FF2B5EF4-FFF2-40B4-BE49-F238E27FC236}">
                  <a16:creationId xmlns:a16="http://schemas.microsoft.com/office/drawing/2014/main" id="{7F9B42C4-C631-832A-9831-11A6F503AF00}"/>
                </a:ext>
              </a:extLst>
            </p:cNvPr>
            <p:cNvCxnSpPr>
              <a:cxnSpLocks/>
            </p:cNvCxnSpPr>
            <p:nvPr/>
          </p:nvCxnSpPr>
          <p:spPr>
            <a:xfrm>
              <a:off x="7279902" y="2765047"/>
              <a:ext cx="0" cy="737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FB49AFE-E022-E6CC-5C59-83E4D81C5648}"/>
                </a:ext>
              </a:extLst>
            </p:cNvPr>
            <p:cNvSpPr txBox="1"/>
            <p:nvPr/>
          </p:nvSpPr>
          <p:spPr>
            <a:xfrm rot="16200000">
              <a:off x="6620526" y="2990007"/>
              <a:ext cx="813779" cy="307777"/>
            </a:xfrm>
            <a:prstGeom prst="rect">
              <a:avLst/>
            </a:prstGeom>
            <a:noFill/>
          </p:spPr>
          <p:txBody>
            <a:bodyPr wrap="square" rtlCol="0">
              <a:spAutoFit/>
            </a:bodyPr>
            <a:lstStyle/>
            <a:p>
              <a:r>
                <a:rPr lang="en-US" sz="1200" dirty="0"/>
                <a:t>Query</a:t>
              </a:r>
            </a:p>
          </p:txBody>
        </p:sp>
        <p:cxnSp>
          <p:nvCxnSpPr>
            <p:cNvPr id="28" name="Straight Arrow Connector 27">
              <a:extLst>
                <a:ext uri="{FF2B5EF4-FFF2-40B4-BE49-F238E27FC236}">
                  <a16:creationId xmlns:a16="http://schemas.microsoft.com/office/drawing/2014/main" id="{9D2A9ECF-59A5-D383-6013-C5DE8A9D7F7A}"/>
                </a:ext>
              </a:extLst>
            </p:cNvPr>
            <p:cNvCxnSpPr>
              <a:cxnSpLocks/>
            </p:cNvCxnSpPr>
            <p:nvPr/>
          </p:nvCxnSpPr>
          <p:spPr>
            <a:xfrm flipV="1">
              <a:off x="8630858" y="2789275"/>
              <a:ext cx="0" cy="7128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03493D3-0102-5527-194F-2E0387C16520}"/>
                </a:ext>
              </a:extLst>
            </p:cNvPr>
            <p:cNvSpPr txBox="1"/>
            <p:nvPr/>
          </p:nvSpPr>
          <p:spPr>
            <a:xfrm rot="16200000">
              <a:off x="8084618" y="2965598"/>
              <a:ext cx="787241" cy="307777"/>
            </a:xfrm>
            <a:prstGeom prst="rect">
              <a:avLst/>
            </a:prstGeom>
            <a:noFill/>
          </p:spPr>
          <p:txBody>
            <a:bodyPr wrap="square" rtlCol="0">
              <a:spAutoFit/>
            </a:bodyPr>
            <a:lstStyle/>
            <a:p>
              <a:r>
                <a:rPr lang="en-US" sz="1200" dirty="0"/>
                <a:t>Data</a:t>
              </a:r>
            </a:p>
          </p:txBody>
        </p:sp>
        <p:sp>
          <p:nvSpPr>
            <p:cNvPr id="30" name="TextBox 29">
              <a:extLst>
                <a:ext uri="{FF2B5EF4-FFF2-40B4-BE49-F238E27FC236}">
                  <a16:creationId xmlns:a16="http://schemas.microsoft.com/office/drawing/2014/main" id="{83538602-12B3-3D4D-6A52-D2F931426D2A}"/>
                </a:ext>
              </a:extLst>
            </p:cNvPr>
            <p:cNvSpPr txBox="1"/>
            <p:nvPr/>
          </p:nvSpPr>
          <p:spPr>
            <a:xfrm rot="16200000">
              <a:off x="8219363" y="2893852"/>
              <a:ext cx="1187355" cy="307777"/>
            </a:xfrm>
            <a:prstGeom prst="rect">
              <a:avLst/>
            </a:prstGeom>
            <a:noFill/>
          </p:spPr>
          <p:txBody>
            <a:bodyPr wrap="square" rtlCol="0">
              <a:spAutoFit/>
            </a:bodyPr>
            <a:lstStyle/>
            <a:p>
              <a:r>
                <a:rPr lang="en-US" sz="1200" dirty="0"/>
                <a:t>Context</a:t>
              </a:r>
            </a:p>
          </p:txBody>
        </p:sp>
        <p:cxnSp>
          <p:nvCxnSpPr>
            <p:cNvPr id="31" name="Straight Arrow Connector 30">
              <a:extLst>
                <a:ext uri="{FF2B5EF4-FFF2-40B4-BE49-F238E27FC236}">
                  <a16:creationId xmlns:a16="http://schemas.microsoft.com/office/drawing/2014/main" id="{D7A581F6-EC65-84D5-3793-F9CCE94DBDE0}"/>
                </a:ext>
              </a:extLst>
            </p:cNvPr>
            <p:cNvCxnSpPr>
              <a:cxnSpLocks/>
            </p:cNvCxnSpPr>
            <p:nvPr/>
          </p:nvCxnSpPr>
          <p:spPr>
            <a:xfrm>
              <a:off x="6226507" y="2410672"/>
              <a:ext cx="4842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F2602C7-AED4-90CF-5ADA-7E084EF8A273}"/>
                </a:ext>
              </a:extLst>
            </p:cNvPr>
            <p:cNvCxnSpPr>
              <a:cxnSpLocks/>
            </p:cNvCxnSpPr>
            <p:nvPr/>
          </p:nvCxnSpPr>
          <p:spPr>
            <a:xfrm>
              <a:off x="9138901" y="2443862"/>
              <a:ext cx="4842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6A6CCA54-FAD6-E734-EF91-9DDA1B95A204}"/>
              </a:ext>
            </a:extLst>
          </p:cNvPr>
          <p:cNvGrpSpPr/>
          <p:nvPr/>
        </p:nvGrpSpPr>
        <p:grpSpPr>
          <a:xfrm>
            <a:off x="9138388" y="2860291"/>
            <a:ext cx="971251" cy="315938"/>
            <a:chOff x="4201097" y="2076386"/>
            <a:chExt cx="1075991" cy="391098"/>
          </a:xfrm>
        </p:grpSpPr>
        <p:cxnSp>
          <p:nvCxnSpPr>
            <p:cNvPr id="34" name="Straight Arrow Connector 33">
              <a:extLst>
                <a:ext uri="{FF2B5EF4-FFF2-40B4-BE49-F238E27FC236}">
                  <a16:creationId xmlns:a16="http://schemas.microsoft.com/office/drawing/2014/main" id="{BCE2EED8-1FFE-551A-FC41-6FFFA38F7E1B}"/>
                </a:ext>
              </a:extLst>
            </p:cNvPr>
            <p:cNvCxnSpPr/>
            <p:nvPr/>
          </p:nvCxnSpPr>
          <p:spPr>
            <a:xfrm>
              <a:off x="4312817" y="2467484"/>
              <a:ext cx="6149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3E23FD8-35DB-2802-4B19-3AD851EABB57}"/>
                </a:ext>
              </a:extLst>
            </p:cNvPr>
            <p:cNvSpPr txBox="1"/>
            <p:nvPr/>
          </p:nvSpPr>
          <p:spPr>
            <a:xfrm>
              <a:off x="4201097" y="2076386"/>
              <a:ext cx="1075991" cy="307777"/>
            </a:xfrm>
            <a:prstGeom prst="rect">
              <a:avLst/>
            </a:prstGeom>
            <a:noFill/>
          </p:spPr>
          <p:txBody>
            <a:bodyPr wrap="square" rtlCol="0">
              <a:spAutoFit/>
            </a:bodyPr>
            <a:lstStyle/>
            <a:p>
              <a:r>
                <a:rPr lang="en-US" sz="1400"/>
                <a:t>Answer</a:t>
              </a:r>
            </a:p>
          </p:txBody>
        </p:sp>
      </p:grpSp>
      <p:pic>
        <p:nvPicPr>
          <p:cNvPr id="36" name="Picture 2" descr="User Female Icon SVG Vector &amp; PNG Free Download | UXWing">
            <a:extLst>
              <a:ext uri="{FF2B5EF4-FFF2-40B4-BE49-F238E27FC236}">
                <a16:creationId xmlns:a16="http://schemas.microsoft.com/office/drawing/2014/main" id="{D2220345-A1AB-69CA-5B9F-BCC1D266AEC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156967" y="2758786"/>
            <a:ext cx="790998" cy="79099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2A7F9713-CACD-330F-CB9B-1904DBD71AC8}"/>
              </a:ext>
            </a:extLst>
          </p:cNvPr>
          <p:cNvSpPr txBox="1"/>
          <p:nvPr/>
        </p:nvSpPr>
        <p:spPr>
          <a:xfrm>
            <a:off x="4277386" y="4906473"/>
            <a:ext cx="6100762" cy="646331"/>
          </a:xfrm>
          <a:prstGeom prst="rect">
            <a:avLst/>
          </a:prstGeom>
          <a:noFill/>
        </p:spPr>
        <p:txBody>
          <a:bodyPr wrap="square">
            <a:spAutoFit/>
          </a:bodyPr>
          <a:lstStyle/>
          <a:p>
            <a:pPr marL="0" indent="0">
              <a:buNone/>
            </a:pPr>
            <a:endParaRPr lang="en-GB" b="1" dirty="0"/>
          </a:p>
          <a:p>
            <a:pPr marL="0" indent="0">
              <a:buNone/>
            </a:pPr>
            <a:r>
              <a:rPr lang="en-GB" b="1" dirty="0"/>
              <a:t>Energie </a:t>
            </a:r>
            <a:r>
              <a:rPr lang="en-GB" b="1" dirty="0" err="1"/>
              <a:t>Perspektiven</a:t>
            </a:r>
            <a:r>
              <a:rPr lang="en-GB" b="1" dirty="0"/>
              <a:t> 2050+, BFE</a:t>
            </a:r>
            <a:endParaRPr lang="en-US" b="1" dirty="0"/>
          </a:p>
        </p:txBody>
      </p:sp>
      <p:pic>
        <p:nvPicPr>
          <p:cNvPr id="42" name="Picture 41" descr="A paper with text on it&#10;&#10;AI-generated content may be incorrect.">
            <a:extLst>
              <a:ext uri="{FF2B5EF4-FFF2-40B4-BE49-F238E27FC236}">
                <a16:creationId xmlns:a16="http://schemas.microsoft.com/office/drawing/2014/main" id="{9F0E66E6-5A43-2CDE-BA38-1484E73CDFE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54140" y="4655249"/>
            <a:ext cx="914066" cy="1320740"/>
          </a:xfrm>
          <a:prstGeom prst="rect">
            <a:avLst/>
          </a:prstGeom>
          <a:ln>
            <a:solidFill>
              <a:schemeClr val="tx2"/>
            </a:solidFill>
          </a:ln>
        </p:spPr>
      </p:pic>
      <p:pic>
        <p:nvPicPr>
          <p:cNvPr id="44" name="Picture 43" descr="A paper with text on it&#10;&#10;AI-generated content may be incorrect.">
            <a:extLst>
              <a:ext uri="{FF2B5EF4-FFF2-40B4-BE49-F238E27FC236}">
                <a16:creationId xmlns:a16="http://schemas.microsoft.com/office/drawing/2014/main" id="{084E7F8D-9103-42F0-01D7-4CB9648CE57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20833" y="4644616"/>
            <a:ext cx="932653" cy="1329608"/>
          </a:xfrm>
          <a:prstGeom prst="rect">
            <a:avLst/>
          </a:prstGeom>
          <a:ln>
            <a:solidFill>
              <a:schemeClr val="tx2"/>
            </a:solidFill>
          </a:ln>
        </p:spPr>
      </p:pic>
      <p:pic>
        <p:nvPicPr>
          <p:cNvPr id="46" name="Picture 45" descr="A white paper with black text&#10;&#10;AI-generated content may be incorrect.">
            <a:extLst>
              <a:ext uri="{FF2B5EF4-FFF2-40B4-BE49-F238E27FC236}">
                <a16:creationId xmlns:a16="http://schemas.microsoft.com/office/drawing/2014/main" id="{B73EBE56-1F88-6B86-097E-DB7385E4AD6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829375" y="4654406"/>
            <a:ext cx="891756" cy="1292400"/>
          </a:xfrm>
          <a:prstGeom prst="rect">
            <a:avLst/>
          </a:prstGeom>
          <a:ln>
            <a:solidFill>
              <a:schemeClr val="tx2"/>
            </a:solidFill>
          </a:ln>
        </p:spPr>
      </p:pic>
      <p:pic>
        <p:nvPicPr>
          <p:cNvPr id="48" name="Picture 47" descr="A page of a document&#10;&#10;AI-generated content may be incorrect.">
            <a:extLst>
              <a:ext uri="{FF2B5EF4-FFF2-40B4-BE49-F238E27FC236}">
                <a16:creationId xmlns:a16="http://schemas.microsoft.com/office/drawing/2014/main" id="{C684B6DA-ABE0-D635-06A1-D481C9C7DA2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84754" y="4668506"/>
            <a:ext cx="843366" cy="1212989"/>
          </a:xfrm>
          <a:prstGeom prst="rect">
            <a:avLst/>
          </a:prstGeom>
        </p:spPr>
      </p:pic>
      <p:pic>
        <p:nvPicPr>
          <p:cNvPr id="50" name="Picture 49" descr="A paper with text on it&#10;&#10;AI-generated content may be incorrect.">
            <a:extLst>
              <a:ext uri="{FF2B5EF4-FFF2-40B4-BE49-F238E27FC236}">
                <a16:creationId xmlns:a16="http://schemas.microsoft.com/office/drawing/2014/main" id="{1D4A4F99-63A5-120D-5002-05B0848C404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058647" y="4621680"/>
            <a:ext cx="923619" cy="1308146"/>
          </a:xfrm>
          <a:prstGeom prst="rect">
            <a:avLst/>
          </a:prstGeom>
          <a:ln>
            <a:solidFill>
              <a:schemeClr val="tx2"/>
            </a:solidFill>
          </a:ln>
        </p:spPr>
      </p:pic>
      <p:pic>
        <p:nvPicPr>
          <p:cNvPr id="52" name="Picture 51" descr="A white paper with black text&#10;&#10;AI-generated content may be incorrect.">
            <a:extLst>
              <a:ext uri="{FF2B5EF4-FFF2-40B4-BE49-F238E27FC236}">
                <a16:creationId xmlns:a16="http://schemas.microsoft.com/office/drawing/2014/main" id="{A9394A9E-0A2C-F24D-7271-BECEDC72C27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350173" y="4627685"/>
            <a:ext cx="932651" cy="1312482"/>
          </a:xfrm>
          <a:prstGeom prst="rect">
            <a:avLst/>
          </a:prstGeom>
          <a:ln>
            <a:solidFill>
              <a:schemeClr val="tx2"/>
            </a:solidFill>
          </a:ln>
        </p:spPr>
      </p:pic>
      <p:sp>
        <p:nvSpPr>
          <p:cNvPr id="2" name="Title 1">
            <a:extLst>
              <a:ext uri="{FF2B5EF4-FFF2-40B4-BE49-F238E27FC236}">
                <a16:creationId xmlns:a16="http://schemas.microsoft.com/office/drawing/2014/main" id="{E967C24D-7FFD-BF20-3616-3323B2F3ED26}"/>
              </a:ext>
            </a:extLst>
          </p:cNvPr>
          <p:cNvSpPr>
            <a:spLocks noGrp="1"/>
          </p:cNvSpPr>
          <p:nvPr>
            <p:ph type="title"/>
          </p:nvPr>
        </p:nvSpPr>
        <p:spPr/>
        <p:txBody>
          <a:bodyPr anchor="t">
            <a:normAutofit/>
          </a:bodyPr>
          <a:lstStyle/>
          <a:p>
            <a:r>
              <a:rPr lang="en-US" b="1" dirty="0"/>
              <a:t>The task</a:t>
            </a:r>
            <a:br>
              <a:rPr lang="en-US" b="1" dirty="0"/>
            </a:br>
            <a:r>
              <a:rPr lang="en-US" b="1" dirty="0"/>
              <a:t>Can we chat with the energy future?</a:t>
            </a:r>
          </a:p>
        </p:txBody>
      </p:sp>
      <p:sp>
        <p:nvSpPr>
          <p:cNvPr id="4" name="Date Placeholder 3">
            <a:extLst>
              <a:ext uri="{FF2B5EF4-FFF2-40B4-BE49-F238E27FC236}">
                <a16:creationId xmlns:a16="http://schemas.microsoft.com/office/drawing/2014/main" id="{81B6DC41-1F27-8F54-71AF-8D63D3F8D1B7}"/>
              </a:ext>
            </a:extLst>
          </p:cNvPr>
          <p:cNvSpPr>
            <a:spLocks noGrp="1"/>
          </p:cNvSpPr>
          <p:nvPr>
            <p:ph type="dt" sz="half" idx="10"/>
          </p:nvPr>
        </p:nvSpPr>
        <p:spPr/>
        <p:txBody>
          <a:bodyPr anchor="ctr">
            <a:normAutofit/>
          </a:bodyPr>
          <a:lstStyle/>
          <a:p>
            <a:pPr>
              <a:spcAft>
                <a:spcPts val="600"/>
              </a:spcAft>
            </a:pPr>
            <a:r>
              <a:rPr lang="de-CH" noProof="0"/>
              <a:t>11.09.2025</a:t>
            </a:r>
          </a:p>
        </p:txBody>
      </p:sp>
      <p:pic>
        <p:nvPicPr>
          <p:cNvPr id="40" name="Picture 39" descr="A map of a city&#10;&#10;AI-generated content may be incorrect.">
            <a:extLst>
              <a:ext uri="{FF2B5EF4-FFF2-40B4-BE49-F238E27FC236}">
                <a16:creationId xmlns:a16="http://schemas.microsoft.com/office/drawing/2014/main" id="{3EF2988B-1E45-B30F-2DE1-289EA660369F}"/>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557219" y="4599470"/>
            <a:ext cx="932651" cy="1341406"/>
          </a:xfrm>
          <a:prstGeom prst="rect">
            <a:avLst/>
          </a:prstGeom>
          <a:ln>
            <a:solidFill>
              <a:schemeClr val="tx2"/>
            </a:solidFill>
          </a:ln>
        </p:spPr>
      </p:pic>
    </p:spTree>
    <p:extLst>
      <p:ext uri="{BB962C8B-B14F-4D97-AF65-F5344CB8AC3E}">
        <p14:creationId xmlns:p14="http://schemas.microsoft.com/office/powerpoint/2010/main" val="639619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45EB3-483D-6260-42BB-80E61DD04220}"/>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405437EB-4365-5B11-D334-7535ABA269A7}"/>
              </a:ext>
            </a:extLst>
          </p:cNvPr>
          <p:cNvSpPr>
            <a:spLocks noGrp="1"/>
          </p:cNvSpPr>
          <p:nvPr>
            <p:ph idx="1"/>
          </p:nvPr>
        </p:nvSpPr>
        <p:spPr>
          <a:xfrm>
            <a:off x="795012" y="1162350"/>
            <a:ext cx="10728325" cy="808079"/>
          </a:xfrm>
        </p:spPr>
        <p:txBody>
          <a:bodyPr vert="horz" lIns="0" tIns="0" rIns="0" bIns="0" rtlCol="0" anchor="t">
            <a:noAutofit/>
          </a:bodyPr>
          <a:lstStyle/>
          <a:p>
            <a:pPr marL="0" indent="0">
              <a:buNone/>
            </a:pPr>
            <a:r>
              <a:rPr lang="en-GB" dirty="0"/>
              <a:t>Many Personas. </a:t>
            </a:r>
          </a:p>
          <a:p>
            <a:pPr marL="0" indent="0">
              <a:buNone/>
            </a:pPr>
            <a:endParaRPr lang="en-GB" b="1" dirty="0"/>
          </a:p>
          <a:p>
            <a:pPr marL="0" indent="0">
              <a:buNone/>
            </a:pPr>
            <a:endParaRPr lang="en-GB" b="1" dirty="0"/>
          </a:p>
          <a:p>
            <a:pPr marL="0" indent="0">
              <a:buNone/>
            </a:pPr>
            <a:endParaRPr lang="en-GB" b="1" dirty="0"/>
          </a:p>
        </p:txBody>
      </p:sp>
      <p:sp>
        <p:nvSpPr>
          <p:cNvPr id="2" name="Title 1">
            <a:extLst>
              <a:ext uri="{FF2B5EF4-FFF2-40B4-BE49-F238E27FC236}">
                <a16:creationId xmlns:a16="http://schemas.microsoft.com/office/drawing/2014/main" id="{0DB04826-FB6D-EB87-379E-E9B25C0E2F03}"/>
              </a:ext>
            </a:extLst>
          </p:cNvPr>
          <p:cNvSpPr>
            <a:spLocks noGrp="1"/>
          </p:cNvSpPr>
          <p:nvPr>
            <p:ph type="title"/>
          </p:nvPr>
        </p:nvSpPr>
        <p:spPr/>
        <p:txBody>
          <a:bodyPr anchor="t">
            <a:normAutofit/>
          </a:bodyPr>
          <a:lstStyle/>
          <a:p>
            <a:r>
              <a:rPr lang="en-US" b="1" dirty="0"/>
              <a:t>Personas</a:t>
            </a:r>
          </a:p>
        </p:txBody>
      </p:sp>
      <p:sp>
        <p:nvSpPr>
          <p:cNvPr id="4" name="Date Placeholder 3">
            <a:extLst>
              <a:ext uri="{FF2B5EF4-FFF2-40B4-BE49-F238E27FC236}">
                <a16:creationId xmlns:a16="http://schemas.microsoft.com/office/drawing/2014/main" id="{9ABA54F9-FA21-C668-A253-556C643003A4}"/>
              </a:ext>
            </a:extLst>
          </p:cNvPr>
          <p:cNvSpPr>
            <a:spLocks noGrp="1"/>
          </p:cNvSpPr>
          <p:nvPr>
            <p:ph type="dt" sz="half" idx="10"/>
          </p:nvPr>
        </p:nvSpPr>
        <p:spPr/>
        <p:txBody>
          <a:bodyPr anchor="ctr">
            <a:normAutofit/>
          </a:bodyPr>
          <a:lstStyle/>
          <a:p>
            <a:pPr>
              <a:spcAft>
                <a:spcPts val="600"/>
              </a:spcAft>
            </a:pPr>
            <a:r>
              <a:rPr lang="de-CH" noProof="0"/>
              <a:t>11.09.2025</a:t>
            </a:r>
          </a:p>
        </p:txBody>
      </p:sp>
      <p:pic>
        <p:nvPicPr>
          <p:cNvPr id="8" name="Picture 7">
            <a:extLst>
              <a:ext uri="{FF2B5EF4-FFF2-40B4-BE49-F238E27FC236}">
                <a16:creationId xmlns:a16="http://schemas.microsoft.com/office/drawing/2014/main" id="{0F4E8A57-0E4F-A144-1A57-069509FFCB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735" y="1454105"/>
            <a:ext cx="8140700" cy="4797198"/>
          </a:xfrm>
          <a:prstGeom prst="rect">
            <a:avLst/>
          </a:prstGeom>
        </p:spPr>
      </p:pic>
    </p:spTree>
    <p:extLst>
      <p:ext uri="{BB962C8B-B14F-4D97-AF65-F5344CB8AC3E}">
        <p14:creationId xmlns:p14="http://schemas.microsoft.com/office/powerpoint/2010/main" val="3355582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9D382-A0B5-8326-9A16-9FD53DFB46B7}"/>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F854B606-E443-913F-1CA8-560C7590818A}"/>
              </a:ext>
            </a:extLst>
          </p:cNvPr>
          <p:cNvSpPr>
            <a:spLocks noGrp="1"/>
          </p:cNvSpPr>
          <p:nvPr>
            <p:ph idx="1"/>
          </p:nvPr>
        </p:nvSpPr>
        <p:spPr>
          <a:xfrm>
            <a:off x="795012" y="1162350"/>
            <a:ext cx="10728325" cy="808079"/>
          </a:xfrm>
        </p:spPr>
        <p:txBody>
          <a:bodyPr vert="horz" lIns="0" tIns="0" rIns="0" bIns="0" rtlCol="0" anchor="t">
            <a:noAutofit/>
          </a:bodyPr>
          <a:lstStyle/>
          <a:p>
            <a:pPr marL="0" indent="0">
              <a:buNone/>
            </a:pPr>
            <a:r>
              <a:rPr lang="en-GB" dirty="0"/>
              <a:t>Scenario Composition. </a:t>
            </a:r>
          </a:p>
          <a:p>
            <a:pPr marL="0" indent="0">
              <a:buNone/>
            </a:pPr>
            <a:endParaRPr lang="en-GB" b="1" dirty="0"/>
          </a:p>
          <a:p>
            <a:pPr marL="0" indent="0">
              <a:buNone/>
            </a:pPr>
            <a:endParaRPr lang="en-GB" b="1" dirty="0"/>
          </a:p>
          <a:p>
            <a:pPr marL="0" indent="0">
              <a:buNone/>
            </a:pPr>
            <a:endParaRPr lang="en-GB" b="1" dirty="0"/>
          </a:p>
        </p:txBody>
      </p:sp>
      <p:sp>
        <p:nvSpPr>
          <p:cNvPr id="2" name="Title 1">
            <a:extLst>
              <a:ext uri="{FF2B5EF4-FFF2-40B4-BE49-F238E27FC236}">
                <a16:creationId xmlns:a16="http://schemas.microsoft.com/office/drawing/2014/main" id="{5A57F701-8325-2D7B-E6C5-6B26E11AC459}"/>
              </a:ext>
            </a:extLst>
          </p:cNvPr>
          <p:cNvSpPr>
            <a:spLocks noGrp="1"/>
          </p:cNvSpPr>
          <p:nvPr>
            <p:ph type="title"/>
          </p:nvPr>
        </p:nvSpPr>
        <p:spPr/>
        <p:txBody>
          <a:bodyPr anchor="t">
            <a:normAutofit/>
          </a:bodyPr>
          <a:lstStyle/>
          <a:p>
            <a:r>
              <a:rPr lang="en-US" b="1" dirty="0"/>
              <a:t>Scenarios</a:t>
            </a:r>
          </a:p>
        </p:txBody>
      </p:sp>
      <p:sp>
        <p:nvSpPr>
          <p:cNvPr id="4" name="Date Placeholder 3">
            <a:extLst>
              <a:ext uri="{FF2B5EF4-FFF2-40B4-BE49-F238E27FC236}">
                <a16:creationId xmlns:a16="http://schemas.microsoft.com/office/drawing/2014/main" id="{9978DAB2-1052-B6A3-10BF-38B760CAFF84}"/>
              </a:ext>
            </a:extLst>
          </p:cNvPr>
          <p:cNvSpPr>
            <a:spLocks noGrp="1"/>
          </p:cNvSpPr>
          <p:nvPr>
            <p:ph type="dt" sz="half" idx="10"/>
          </p:nvPr>
        </p:nvSpPr>
        <p:spPr/>
        <p:txBody>
          <a:bodyPr anchor="ctr">
            <a:normAutofit/>
          </a:bodyPr>
          <a:lstStyle/>
          <a:p>
            <a:pPr>
              <a:spcAft>
                <a:spcPts val="600"/>
              </a:spcAft>
            </a:pPr>
            <a:r>
              <a:rPr lang="de-CH" noProof="0"/>
              <a:t>11.09.2025</a:t>
            </a:r>
          </a:p>
        </p:txBody>
      </p:sp>
      <p:pic>
        <p:nvPicPr>
          <p:cNvPr id="17" name="Picture 16" descr="A diagram of a company&#10;&#10;AI-generated content may be incorrect.">
            <a:extLst>
              <a:ext uri="{FF2B5EF4-FFF2-40B4-BE49-F238E27FC236}">
                <a16:creationId xmlns:a16="http://schemas.microsoft.com/office/drawing/2014/main" id="{7AF6EB51-FFCC-267D-4147-D164C61FDF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299" y="1758950"/>
            <a:ext cx="10674177" cy="3415216"/>
          </a:xfrm>
          <a:prstGeom prst="rect">
            <a:avLst/>
          </a:prstGeom>
        </p:spPr>
      </p:pic>
    </p:spTree>
    <p:extLst>
      <p:ext uri="{BB962C8B-B14F-4D97-AF65-F5344CB8AC3E}">
        <p14:creationId xmlns:p14="http://schemas.microsoft.com/office/powerpoint/2010/main" val="408819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1E853-92DF-41E1-EEA1-7AB848691749}"/>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781FAA82-E2C3-1DC0-7668-B79A621237D9}"/>
              </a:ext>
            </a:extLst>
          </p:cNvPr>
          <p:cNvSpPr>
            <a:spLocks noGrp="1"/>
          </p:cNvSpPr>
          <p:nvPr>
            <p:ph idx="1"/>
          </p:nvPr>
        </p:nvSpPr>
        <p:spPr>
          <a:xfrm>
            <a:off x="795012" y="1162350"/>
            <a:ext cx="10728325" cy="808079"/>
          </a:xfrm>
        </p:spPr>
        <p:txBody>
          <a:bodyPr vert="horz" lIns="0" tIns="0" rIns="0" bIns="0" rtlCol="0" anchor="t">
            <a:noAutofit/>
          </a:bodyPr>
          <a:lstStyle/>
          <a:p>
            <a:pPr marL="0" indent="0">
              <a:buNone/>
            </a:pPr>
            <a:r>
              <a:rPr lang="en-GB" dirty="0"/>
              <a:t>Scenario Composition. </a:t>
            </a:r>
          </a:p>
          <a:p>
            <a:pPr marL="0" indent="0">
              <a:buNone/>
            </a:pPr>
            <a:endParaRPr lang="en-GB" b="1" dirty="0"/>
          </a:p>
          <a:p>
            <a:pPr marL="0" indent="0">
              <a:buNone/>
            </a:pPr>
            <a:endParaRPr lang="en-GB" b="1" dirty="0"/>
          </a:p>
          <a:p>
            <a:pPr marL="0" indent="0">
              <a:buNone/>
            </a:pPr>
            <a:endParaRPr lang="en-GB" b="1" dirty="0"/>
          </a:p>
        </p:txBody>
      </p:sp>
      <p:sp>
        <p:nvSpPr>
          <p:cNvPr id="2" name="Title 1">
            <a:extLst>
              <a:ext uri="{FF2B5EF4-FFF2-40B4-BE49-F238E27FC236}">
                <a16:creationId xmlns:a16="http://schemas.microsoft.com/office/drawing/2014/main" id="{78A7A11B-BC4F-E29F-B92E-1D1B7AF8337A}"/>
              </a:ext>
            </a:extLst>
          </p:cNvPr>
          <p:cNvSpPr>
            <a:spLocks noGrp="1"/>
          </p:cNvSpPr>
          <p:nvPr>
            <p:ph type="title"/>
          </p:nvPr>
        </p:nvSpPr>
        <p:spPr/>
        <p:txBody>
          <a:bodyPr anchor="t">
            <a:normAutofit/>
          </a:bodyPr>
          <a:lstStyle/>
          <a:p>
            <a:r>
              <a:rPr lang="en-US" b="1" dirty="0"/>
              <a:t>Agents</a:t>
            </a:r>
          </a:p>
        </p:txBody>
      </p:sp>
      <p:sp>
        <p:nvSpPr>
          <p:cNvPr id="4" name="Date Placeholder 3">
            <a:extLst>
              <a:ext uri="{FF2B5EF4-FFF2-40B4-BE49-F238E27FC236}">
                <a16:creationId xmlns:a16="http://schemas.microsoft.com/office/drawing/2014/main" id="{89385E3B-8C72-A3B1-264B-0094A86EE031}"/>
              </a:ext>
            </a:extLst>
          </p:cNvPr>
          <p:cNvSpPr>
            <a:spLocks noGrp="1"/>
          </p:cNvSpPr>
          <p:nvPr>
            <p:ph type="dt" sz="half" idx="10"/>
          </p:nvPr>
        </p:nvSpPr>
        <p:spPr/>
        <p:txBody>
          <a:bodyPr anchor="ctr">
            <a:normAutofit/>
          </a:bodyPr>
          <a:lstStyle/>
          <a:p>
            <a:pPr>
              <a:spcAft>
                <a:spcPts val="600"/>
              </a:spcAft>
            </a:pPr>
            <a:r>
              <a:rPr lang="de-CH" noProof="0"/>
              <a:t>11.09.2025</a:t>
            </a:r>
          </a:p>
        </p:txBody>
      </p:sp>
      <p:pic>
        <p:nvPicPr>
          <p:cNvPr id="9" name="Picture 8" descr="A diagram of a company&#10;&#10;AI-generated content may be incorrect.">
            <a:extLst>
              <a:ext uri="{FF2B5EF4-FFF2-40B4-BE49-F238E27FC236}">
                <a16:creationId xmlns:a16="http://schemas.microsoft.com/office/drawing/2014/main" id="{4F23AC79-DB7C-3D83-A3F6-986816159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012" y="2247900"/>
            <a:ext cx="10750857" cy="2524822"/>
          </a:xfrm>
          <a:prstGeom prst="rect">
            <a:avLst/>
          </a:prstGeom>
        </p:spPr>
      </p:pic>
    </p:spTree>
    <p:extLst>
      <p:ext uri="{BB962C8B-B14F-4D97-AF65-F5344CB8AC3E}">
        <p14:creationId xmlns:p14="http://schemas.microsoft.com/office/powerpoint/2010/main" val="3390770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C2CB3-5D0D-FEBE-C5CD-83A3583A50EA}"/>
            </a:ext>
          </a:extLst>
        </p:cNvPr>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82B5B5F4-4E0F-61D3-FD5A-0F89343AFC66}"/>
              </a:ext>
            </a:extLst>
          </p:cNvPr>
          <p:cNvSpPr>
            <a:spLocks noGrp="1"/>
          </p:cNvSpPr>
          <p:nvPr>
            <p:ph idx="1"/>
          </p:nvPr>
        </p:nvSpPr>
        <p:spPr>
          <a:xfrm>
            <a:off x="795012" y="1162350"/>
            <a:ext cx="10728325" cy="808079"/>
          </a:xfrm>
        </p:spPr>
        <p:txBody>
          <a:bodyPr vert="horz" lIns="0" tIns="0" rIns="0" bIns="0" rtlCol="0" anchor="t">
            <a:noAutofit/>
          </a:bodyPr>
          <a:lstStyle/>
          <a:p>
            <a:pPr marL="0" indent="0">
              <a:buNone/>
            </a:pPr>
            <a:endParaRPr lang="en-GB" b="1" dirty="0"/>
          </a:p>
          <a:p>
            <a:pPr marL="0" indent="0">
              <a:buNone/>
            </a:pPr>
            <a:endParaRPr lang="en-GB" b="1" dirty="0"/>
          </a:p>
          <a:p>
            <a:pPr marL="0" indent="0">
              <a:buNone/>
            </a:pPr>
            <a:endParaRPr lang="en-GB" b="1" dirty="0"/>
          </a:p>
        </p:txBody>
      </p:sp>
      <p:sp>
        <p:nvSpPr>
          <p:cNvPr id="2" name="Title 1">
            <a:extLst>
              <a:ext uri="{FF2B5EF4-FFF2-40B4-BE49-F238E27FC236}">
                <a16:creationId xmlns:a16="http://schemas.microsoft.com/office/drawing/2014/main" id="{435DA44E-AD2C-E366-A31B-1FDD0168C430}"/>
              </a:ext>
            </a:extLst>
          </p:cNvPr>
          <p:cNvSpPr>
            <a:spLocks noGrp="1"/>
          </p:cNvSpPr>
          <p:nvPr>
            <p:ph type="title"/>
          </p:nvPr>
        </p:nvSpPr>
        <p:spPr/>
        <p:txBody>
          <a:bodyPr anchor="t">
            <a:normAutofit/>
          </a:bodyPr>
          <a:lstStyle/>
          <a:p>
            <a:r>
              <a:rPr lang="en-US" b="1" dirty="0"/>
              <a:t>Component and Services</a:t>
            </a:r>
          </a:p>
        </p:txBody>
      </p:sp>
      <p:sp>
        <p:nvSpPr>
          <p:cNvPr id="4" name="Date Placeholder 3">
            <a:extLst>
              <a:ext uri="{FF2B5EF4-FFF2-40B4-BE49-F238E27FC236}">
                <a16:creationId xmlns:a16="http://schemas.microsoft.com/office/drawing/2014/main" id="{E085645C-16D3-9664-04BC-3E2CBF76C055}"/>
              </a:ext>
            </a:extLst>
          </p:cNvPr>
          <p:cNvSpPr>
            <a:spLocks noGrp="1"/>
          </p:cNvSpPr>
          <p:nvPr>
            <p:ph type="dt" sz="half" idx="10"/>
          </p:nvPr>
        </p:nvSpPr>
        <p:spPr/>
        <p:txBody>
          <a:bodyPr anchor="ctr">
            <a:normAutofit/>
          </a:bodyPr>
          <a:lstStyle/>
          <a:p>
            <a:pPr>
              <a:spcAft>
                <a:spcPts val="600"/>
              </a:spcAft>
            </a:pPr>
            <a:r>
              <a:rPr lang="de-CH" noProof="0"/>
              <a:t>11.09.2025</a:t>
            </a:r>
          </a:p>
        </p:txBody>
      </p:sp>
      <p:pic>
        <p:nvPicPr>
          <p:cNvPr id="17" name="Picture 16">
            <a:extLst>
              <a:ext uri="{FF2B5EF4-FFF2-40B4-BE49-F238E27FC236}">
                <a16:creationId xmlns:a16="http://schemas.microsoft.com/office/drawing/2014/main" id="{C21010AF-6EFF-887E-59CA-31DDC5EF9B16}"/>
              </a:ext>
            </a:extLst>
          </p:cNvPr>
          <p:cNvPicPr>
            <a:picLocks noChangeAspect="1"/>
          </p:cNvPicPr>
          <p:nvPr/>
        </p:nvPicPr>
        <p:blipFill>
          <a:blip r:embed="rId2"/>
          <a:stretch>
            <a:fillRect/>
          </a:stretch>
        </p:blipFill>
        <p:spPr>
          <a:xfrm>
            <a:off x="341356" y="1069375"/>
            <a:ext cx="2019300" cy="1333500"/>
          </a:xfrm>
          <a:prstGeom prst="rect">
            <a:avLst/>
          </a:prstGeom>
        </p:spPr>
      </p:pic>
      <p:pic>
        <p:nvPicPr>
          <p:cNvPr id="18" name="Picture 17">
            <a:extLst>
              <a:ext uri="{FF2B5EF4-FFF2-40B4-BE49-F238E27FC236}">
                <a16:creationId xmlns:a16="http://schemas.microsoft.com/office/drawing/2014/main" id="{80329978-F240-4B55-6968-794C1AEDD456}"/>
              </a:ext>
            </a:extLst>
          </p:cNvPr>
          <p:cNvPicPr>
            <a:picLocks noChangeAspect="1"/>
          </p:cNvPicPr>
          <p:nvPr/>
        </p:nvPicPr>
        <p:blipFill>
          <a:blip r:embed="rId3"/>
          <a:stretch>
            <a:fillRect/>
          </a:stretch>
        </p:blipFill>
        <p:spPr>
          <a:xfrm>
            <a:off x="2751137" y="1063197"/>
            <a:ext cx="5232400" cy="1308100"/>
          </a:xfrm>
          <a:prstGeom prst="rect">
            <a:avLst/>
          </a:prstGeom>
        </p:spPr>
      </p:pic>
      <p:pic>
        <p:nvPicPr>
          <p:cNvPr id="19" name="Picture 18">
            <a:extLst>
              <a:ext uri="{FF2B5EF4-FFF2-40B4-BE49-F238E27FC236}">
                <a16:creationId xmlns:a16="http://schemas.microsoft.com/office/drawing/2014/main" id="{2F5D9D8A-8C7D-4700-59AE-D6F3306E918C}"/>
              </a:ext>
            </a:extLst>
          </p:cNvPr>
          <p:cNvPicPr>
            <a:picLocks noChangeAspect="1"/>
          </p:cNvPicPr>
          <p:nvPr/>
        </p:nvPicPr>
        <p:blipFill>
          <a:blip r:embed="rId4"/>
          <a:stretch>
            <a:fillRect/>
          </a:stretch>
        </p:blipFill>
        <p:spPr>
          <a:xfrm>
            <a:off x="8202629" y="1050497"/>
            <a:ext cx="3492500" cy="1320800"/>
          </a:xfrm>
          <a:prstGeom prst="rect">
            <a:avLst/>
          </a:prstGeom>
        </p:spPr>
      </p:pic>
      <p:pic>
        <p:nvPicPr>
          <p:cNvPr id="20" name="Picture 19">
            <a:extLst>
              <a:ext uri="{FF2B5EF4-FFF2-40B4-BE49-F238E27FC236}">
                <a16:creationId xmlns:a16="http://schemas.microsoft.com/office/drawing/2014/main" id="{8469CAF8-379A-BB3D-87DE-7BB17F1B0DBB}"/>
              </a:ext>
            </a:extLst>
          </p:cNvPr>
          <p:cNvPicPr>
            <a:picLocks noChangeAspect="1"/>
          </p:cNvPicPr>
          <p:nvPr/>
        </p:nvPicPr>
        <p:blipFill>
          <a:blip r:embed="rId5"/>
          <a:stretch>
            <a:fillRect/>
          </a:stretch>
        </p:blipFill>
        <p:spPr>
          <a:xfrm>
            <a:off x="341356" y="2682102"/>
            <a:ext cx="5397500" cy="1320800"/>
          </a:xfrm>
          <a:prstGeom prst="rect">
            <a:avLst/>
          </a:prstGeom>
        </p:spPr>
      </p:pic>
      <p:pic>
        <p:nvPicPr>
          <p:cNvPr id="21" name="Picture 20">
            <a:extLst>
              <a:ext uri="{FF2B5EF4-FFF2-40B4-BE49-F238E27FC236}">
                <a16:creationId xmlns:a16="http://schemas.microsoft.com/office/drawing/2014/main" id="{F736A20C-C795-AF50-9167-68BF685BF0DD}"/>
              </a:ext>
            </a:extLst>
          </p:cNvPr>
          <p:cNvPicPr>
            <a:picLocks noChangeAspect="1"/>
          </p:cNvPicPr>
          <p:nvPr/>
        </p:nvPicPr>
        <p:blipFill>
          <a:blip r:embed="rId6"/>
          <a:stretch>
            <a:fillRect/>
          </a:stretch>
        </p:blipFill>
        <p:spPr>
          <a:xfrm>
            <a:off x="341356" y="4313707"/>
            <a:ext cx="7772400" cy="1556321"/>
          </a:xfrm>
          <a:prstGeom prst="rect">
            <a:avLst/>
          </a:prstGeom>
        </p:spPr>
      </p:pic>
      <p:pic>
        <p:nvPicPr>
          <p:cNvPr id="22" name="Picture 21">
            <a:extLst>
              <a:ext uri="{FF2B5EF4-FFF2-40B4-BE49-F238E27FC236}">
                <a16:creationId xmlns:a16="http://schemas.microsoft.com/office/drawing/2014/main" id="{1A8141C4-3F9B-9555-733E-E042C0CE5F3C}"/>
              </a:ext>
            </a:extLst>
          </p:cNvPr>
          <p:cNvPicPr>
            <a:picLocks noChangeAspect="1"/>
          </p:cNvPicPr>
          <p:nvPr/>
        </p:nvPicPr>
        <p:blipFill>
          <a:blip r:embed="rId7"/>
          <a:stretch>
            <a:fillRect/>
          </a:stretch>
        </p:blipFill>
        <p:spPr>
          <a:xfrm>
            <a:off x="7536248" y="2682102"/>
            <a:ext cx="3149600" cy="1308100"/>
          </a:xfrm>
          <a:prstGeom prst="rect">
            <a:avLst/>
          </a:prstGeom>
        </p:spPr>
      </p:pic>
    </p:spTree>
    <p:extLst>
      <p:ext uri="{BB962C8B-B14F-4D97-AF65-F5344CB8AC3E}">
        <p14:creationId xmlns:p14="http://schemas.microsoft.com/office/powerpoint/2010/main" val="943330179"/>
      </p:ext>
    </p:extLst>
  </p:cSld>
  <p:clrMapOvr>
    <a:masterClrMapping/>
  </p:clrMapOvr>
</p:sld>
</file>

<file path=ppt/theme/theme1.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1">
      <a:srgbClr val="1F407A"/>
    </a:custClr>
    <a:custClr name="ETH 2">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Präsentation1" id="{1FB99271-452E-48CD-845E-0D90CFBF7F79}" vid="{F81E789F-9506-4311-B5E1-6F1B690D5174}"/>
    </a:ext>
  </a:extLst>
</a:theme>
</file>

<file path=ppt/theme/theme2.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1">
      <a:srgbClr val="1F407A"/>
    </a:custClr>
    <a:custClr name="ETH 2">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D666C6A-8F0B-4E49-8F97-25C51EE40714}">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1E26678DA8D41428239CFE3C4516689" ma:contentTypeVersion="3" ma:contentTypeDescription="Create a new document." ma:contentTypeScope="" ma:versionID="8845c446e2084904de3923390e2cbd6f">
  <xsd:schema xmlns:xsd="http://www.w3.org/2001/XMLSchema" xmlns:xs="http://www.w3.org/2001/XMLSchema" xmlns:p="http://schemas.microsoft.com/office/2006/metadata/properties" xmlns:ns2="3cfcca10-f2c5-4ebb-b255-a939970b28bd" targetNamespace="http://schemas.microsoft.com/office/2006/metadata/properties" ma:root="true" ma:fieldsID="af94bd194a71bed4c5406a17975cbe2b" ns2:_="">
    <xsd:import namespace="3cfcca10-f2c5-4ebb-b255-a939970b28bd"/>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fcca10-f2c5-4ebb-b255-a939970b2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40910FC-310C-4440-9555-E67D67C2B15E}">
  <ds:schemaRefs>
    <ds:schemaRef ds:uri="http://schemas.microsoft.com/sharepoint/v3/contenttype/forms"/>
  </ds:schemaRefs>
</ds:datastoreItem>
</file>

<file path=customXml/itemProps2.xml><?xml version="1.0" encoding="utf-8"?>
<ds:datastoreItem xmlns:ds="http://schemas.openxmlformats.org/officeDocument/2006/customXml" ds:itemID="{478B6B38-F9DB-40F5-81BF-03403ABB48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fcca10-f2c5-4ebb-b255-a939970b28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38C3CA-5336-4730-8020-AD88329DD929}">
  <ds:schemaRefs>
    <ds:schemaRef ds:uri="http://purl.org/dc/dcmitype/"/>
    <ds:schemaRef ds:uri="cc39c442-4819-4f89-9aa8-5ab6dc1ff51b"/>
    <ds:schemaRef ds:uri="http://purl.org/dc/elements/1.1/"/>
    <ds:schemaRef ds:uri="http://schemas.microsoft.com/office/2006/documentManagement/types"/>
    <ds:schemaRef ds:uri="http://schemas.microsoft.com/office/2006/metadata/properties"/>
    <ds:schemaRef ds:uri="eafd1954-a32d-4db3-96d3-128f099508eb"/>
    <ds:schemaRef ds:uri="http://www.w3.org/XML/1998/namespace"/>
    <ds:schemaRef ds:uri="http://purl.org/dc/term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ETH_PP_Template_Praesentation_de</Template>
  <TotalTime>27212</TotalTime>
  <Words>378</Words>
  <Application>Microsoft Macintosh PowerPoint</Application>
  <PresentationFormat>Widescreen</PresentationFormat>
  <Paragraphs>64</Paragraphs>
  <Slides>11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-webkit-standard</vt:lpstr>
      <vt:lpstr>Arial</vt:lpstr>
      <vt:lpstr>Corbel</vt:lpstr>
      <vt:lpstr>Symbol</vt:lpstr>
      <vt:lpstr>ETH Zürich</vt:lpstr>
      <vt:lpstr>Can we chat with the future energy? Deciphering Energy Scenarios</vt:lpstr>
      <vt:lpstr>The problem:  Energy scenarios are difficult to understand, difficult to access </vt:lpstr>
      <vt:lpstr>Why does it matter? Decisions need understanding</vt:lpstr>
      <vt:lpstr>Our solution Chatbot for Energy Scenarios</vt:lpstr>
      <vt:lpstr>The task Can we chat with the energy future?</vt:lpstr>
      <vt:lpstr>Personas</vt:lpstr>
      <vt:lpstr>Scenarios</vt:lpstr>
      <vt:lpstr>Agents</vt:lpstr>
      <vt:lpstr>Component and Services</vt:lpstr>
      <vt:lpstr>Agents</vt:lpstr>
      <vt:lpstr>Join our team and chat with the energy future</vt:lpstr>
    </vt:vector>
  </TitlesOfParts>
  <Company>ETH Zuerich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Hier steht der Titel der Präsentation</dc:title>
  <dc:creator>Guidati  Gianfranco</dc:creator>
  <cp:lastModifiedBy>Hariprasad Bantwal</cp:lastModifiedBy>
  <cp:revision>386</cp:revision>
  <dcterms:created xsi:type="dcterms:W3CDTF">2021-07-20T06:16:06Z</dcterms:created>
  <dcterms:modified xsi:type="dcterms:W3CDTF">2025-09-12T11:03:00Z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0x010100B1E26678DA8D41428239CFE3C4516689</vt:lpwstr>
  </property>
</Properties>
</file>